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07" r:id="rId1"/>
  </p:sldMasterIdLst>
  <p:notesMasterIdLst>
    <p:notesMasterId r:id="rId74"/>
  </p:notesMasterIdLst>
  <p:sldIdLst>
    <p:sldId id="256" r:id="rId2"/>
    <p:sldId id="322" r:id="rId3"/>
    <p:sldId id="324" r:id="rId4"/>
    <p:sldId id="323" r:id="rId5"/>
    <p:sldId id="291" r:id="rId6"/>
    <p:sldId id="325" r:id="rId7"/>
    <p:sldId id="292" r:id="rId8"/>
    <p:sldId id="326" r:id="rId9"/>
    <p:sldId id="327" r:id="rId10"/>
    <p:sldId id="258" r:id="rId11"/>
    <p:sldId id="285" r:id="rId12"/>
    <p:sldId id="279" r:id="rId13"/>
    <p:sldId id="328" r:id="rId14"/>
    <p:sldId id="294" r:id="rId15"/>
    <p:sldId id="329" r:id="rId16"/>
    <p:sldId id="330" r:id="rId17"/>
    <p:sldId id="259" r:id="rId18"/>
    <p:sldId id="296" r:id="rId19"/>
    <p:sldId id="260" r:id="rId20"/>
    <p:sldId id="331" r:id="rId21"/>
    <p:sldId id="261" r:id="rId22"/>
    <p:sldId id="332" r:id="rId23"/>
    <p:sldId id="333" r:id="rId24"/>
    <p:sldId id="262" r:id="rId25"/>
    <p:sldId id="334" r:id="rId26"/>
    <p:sldId id="335" r:id="rId27"/>
    <p:sldId id="263" r:id="rId28"/>
    <p:sldId id="298" r:id="rId29"/>
    <p:sldId id="282" r:id="rId30"/>
    <p:sldId id="336" r:id="rId31"/>
    <p:sldId id="337" r:id="rId32"/>
    <p:sldId id="269" r:id="rId33"/>
    <p:sldId id="338" r:id="rId34"/>
    <p:sldId id="339" r:id="rId35"/>
    <p:sldId id="270" r:id="rId36"/>
    <p:sldId id="340" r:id="rId37"/>
    <p:sldId id="341" r:id="rId38"/>
    <p:sldId id="342" r:id="rId39"/>
    <p:sldId id="343" r:id="rId40"/>
    <p:sldId id="300" r:id="rId41"/>
    <p:sldId id="271" r:id="rId42"/>
    <p:sldId id="344" r:id="rId43"/>
    <p:sldId id="345" r:id="rId44"/>
    <p:sldId id="272" r:id="rId45"/>
    <p:sldId id="301" r:id="rId46"/>
    <p:sldId id="302" r:id="rId47"/>
    <p:sldId id="274" r:id="rId48"/>
    <p:sldId id="346" r:id="rId49"/>
    <p:sldId id="314" r:id="rId50"/>
    <p:sldId id="315" r:id="rId51"/>
    <p:sldId id="347" r:id="rId52"/>
    <p:sldId id="316" r:id="rId53"/>
    <p:sldId id="317" r:id="rId54"/>
    <p:sldId id="348" r:id="rId55"/>
    <p:sldId id="305" r:id="rId56"/>
    <p:sldId id="349" r:id="rId57"/>
    <p:sldId id="277" r:id="rId58"/>
    <p:sldId id="283" r:id="rId59"/>
    <p:sldId id="306" r:id="rId60"/>
    <p:sldId id="350" r:id="rId61"/>
    <p:sldId id="351" r:id="rId62"/>
    <p:sldId id="275" r:id="rId63"/>
    <p:sldId id="312" r:id="rId64"/>
    <p:sldId id="320" r:id="rId65"/>
    <p:sldId id="352" r:id="rId66"/>
    <p:sldId id="353" r:id="rId67"/>
    <p:sldId id="321" r:id="rId68"/>
    <p:sldId id="354" r:id="rId69"/>
    <p:sldId id="355" r:id="rId70"/>
    <p:sldId id="356" r:id="rId71"/>
    <p:sldId id="357" r:id="rId72"/>
    <p:sldId id="358" r:id="rId73"/>
  </p:sldIdLst>
  <p:sldSz cx="10058400" cy="77724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>
          <p15:clr>
            <a:srgbClr val="A4A3A4"/>
          </p15:clr>
        </p15:guide>
        <p15:guide id="2" pos="31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E6E6E6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256" autoAdjust="0"/>
  </p:normalViewPr>
  <p:slideViewPr>
    <p:cSldViewPr>
      <p:cViewPr varScale="1">
        <p:scale>
          <a:sx n="76" d="100"/>
          <a:sy n="76" d="100"/>
        </p:scale>
        <p:origin x="1426" y="48"/>
      </p:cViewPr>
      <p:guideLst>
        <p:guide orient="horz" pos="2448"/>
        <p:guide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ahoma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9675" y="685800"/>
            <a:ext cx="443865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ahoma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B65BC87B-D395-4448-8CED-12F9FED06697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934828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A29A1FB-3491-4B80-B568-4A7125416B4C}" type="slidenum">
              <a:rPr lang="en-US" altLang="en-US" sz="1200" smtClean="0">
                <a:latin typeface="Tahoma" panose="020B0604030504040204" pitchFamily="34" charset="0"/>
              </a:rPr>
              <a:pPr/>
              <a:t>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61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 Halogenation of Alkenes: Addition of X</a:t>
            </a:r>
            <a:r>
              <a:rPr lang="en-US" altLang="en-US" baseline="-25000">
                <a:latin typeface="Times New Roman" panose="02020603050405020304" pitchFamily="18" charset="0"/>
              </a:rPr>
              <a:t>2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7BE5157-EF42-4CEE-8FDB-ECD02050ACCB}" type="slidenum">
              <a:rPr lang="en-US" altLang="en-US" sz="1200" smtClean="0">
                <a:latin typeface="Tahoma" panose="020B0604030504040204" pitchFamily="34" charset="0"/>
              </a:rPr>
              <a:pPr/>
              <a:t>14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2941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 Halogenation of Alkenes: Addition of X</a:t>
            </a:r>
            <a:r>
              <a:rPr lang="en-US" altLang="en-US" baseline="-25000">
                <a:latin typeface="Times New Roman" panose="02020603050405020304" pitchFamily="18" charset="0"/>
              </a:rPr>
              <a:t>2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6041502-3B29-43E1-8CA2-D899F0FF3BE7}" type="slidenum">
              <a:rPr lang="en-US" altLang="en-US" sz="1200" smtClean="0">
                <a:latin typeface="Tahoma" panose="020B0604030504040204" pitchFamily="34" charset="0"/>
              </a:rPr>
              <a:pPr/>
              <a:t>15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1942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 Halogenation of Alkenes: Addition of X</a:t>
            </a:r>
            <a:r>
              <a:rPr lang="en-US" altLang="en-US" baseline="-25000">
                <a:latin typeface="Times New Roman" panose="02020603050405020304" pitchFamily="18" charset="0"/>
              </a:rPr>
              <a:t>2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1C2C548-A7FC-4178-87E3-D3D8C853DA37}" type="slidenum">
              <a:rPr lang="en-US" altLang="en-US" sz="1200" smtClean="0">
                <a:latin typeface="Tahoma" panose="020B0604030504040204" pitchFamily="34" charset="0"/>
              </a:rPr>
              <a:pPr/>
              <a:t>16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034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 Halohydrins from Alkenes: Addition of HOX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5DB7606-CE10-4F4D-BF4E-2886BF2B2375}" type="slidenum">
              <a:rPr lang="en-US" altLang="en-US" sz="1200" smtClean="0">
                <a:latin typeface="Tahoma" panose="020B0604030504040204" pitchFamily="34" charset="0"/>
              </a:rPr>
              <a:pPr/>
              <a:t>17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5650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 Halohydrins from Alkenes: Addition of HOX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1AE6E3F-B8B7-41CC-A83F-7C7A01335F19}" type="slidenum">
              <a:rPr lang="en-US" altLang="en-US" sz="1200" smtClean="0">
                <a:latin typeface="Tahoma" panose="020B0604030504040204" pitchFamily="34" charset="0"/>
              </a:rPr>
              <a:pPr/>
              <a:t>18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131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 Halohydrins from Alkenes: Addition of HOX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7536F7B-E944-4B24-8F07-E017ED404CBE}" type="slidenum">
              <a:rPr lang="en-US" altLang="en-US" sz="1200" smtClean="0">
                <a:latin typeface="Tahoma" panose="020B0604030504040204" pitchFamily="34" charset="0"/>
              </a:rPr>
              <a:pPr/>
              <a:t>19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2409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 Halohydrins from Alkenes: Addition of HOX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2CBE63F-D953-40F6-B1B4-CB916A088B1D}" type="slidenum">
              <a:rPr lang="en-US" altLang="en-US" sz="1200" smtClean="0">
                <a:latin typeface="Tahoma" panose="020B0604030504040204" pitchFamily="34" charset="0"/>
              </a:rPr>
              <a:pPr/>
              <a:t>20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7818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Hydration of Alkenes: Addition of H</a:t>
            </a:r>
            <a:r>
              <a:rPr lang="en-US" altLang="en-US" baseline="-25000">
                <a:latin typeface="Times New Roman" panose="02020603050405020304" pitchFamily="18" charset="0"/>
              </a:rPr>
              <a:t>2</a:t>
            </a:r>
            <a:r>
              <a:rPr lang="en-US" altLang="en-US">
                <a:latin typeface="Times New Roman" panose="02020603050405020304" pitchFamily="18" charset="0"/>
              </a:rPr>
              <a:t>O by oxymercuration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7BD21AD-303A-4D40-AAAA-B8652EA50FA8}" type="slidenum">
              <a:rPr lang="en-US" altLang="en-US" sz="1200" smtClean="0">
                <a:latin typeface="Tahoma" panose="020B0604030504040204" pitchFamily="34" charset="0"/>
              </a:rPr>
              <a:pPr/>
              <a:t>21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5253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Hydration of Alkenes: Addition of H</a:t>
            </a:r>
            <a:r>
              <a:rPr lang="en-US" altLang="en-US" baseline="-25000">
                <a:latin typeface="Times New Roman" panose="02020603050405020304" pitchFamily="18" charset="0"/>
              </a:rPr>
              <a:t>2</a:t>
            </a:r>
            <a:r>
              <a:rPr lang="en-US" altLang="en-US">
                <a:latin typeface="Times New Roman" panose="02020603050405020304" pitchFamily="18" charset="0"/>
              </a:rPr>
              <a:t>O by oxymercuration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0BDF6BC-5BFE-4DF4-B1B6-2B5D49EE46C0}" type="slidenum">
              <a:rPr lang="en-US" altLang="en-US" sz="1200" smtClean="0">
                <a:latin typeface="Tahoma" panose="020B0604030504040204" pitchFamily="34" charset="0"/>
              </a:rPr>
              <a:pPr/>
              <a:t>22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6284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Hydration of Alkenes: Addition of H</a:t>
            </a:r>
            <a:r>
              <a:rPr lang="en-US" altLang="en-US" baseline="-25000">
                <a:latin typeface="Times New Roman" panose="02020603050405020304" pitchFamily="18" charset="0"/>
              </a:rPr>
              <a:t>2</a:t>
            </a:r>
            <a:r>
              <a:rPr lang="en-US" altLang="en-US">
                <a:latin typeface="Times New Roman" panose="02020603050405020304" pitchFamily="18" charset="0"/>
              </a:rPr>
              <a:t>O by oxymercuration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D589923-6614-43B0-B6BE-CADCC50FD659}" type="slidenum">
              <a:rPr lang="en-US" altLang="en-US" sz="1200" smtClean="0">
                <a:latin typeface="Tahoma" panose="020B0604030504040204" pitchFamily="34" charset="0"/>
              </a:rPr>
              <a:pPr/>
              <a:t>23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590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</a:rPr>
              <a:t>Preparing Alkenes: A preview of elimination reactions</a:t>
            </a:r>
          </a:p>
          <a:p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175BA5B-CEBD-4135-8C5E-1011B45DC04A}" type="slidenum">
              <a:rPr lang="en-US" altLang="en-US" sz="1200" smtClean="0">
                <a:latin typeface="Tahoma" panose="020B0604030504040204" pitchFamily="34" charset="0"/>
              </a:rPr>
              <a:pPr/>
              <a:t>6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9019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Hydration of Alkenes: Addition of H</a:t>
            </a:r>
            <a:r>
              <a:rPr lang="en-US" altLang="en-US" baseline="-25000">
                <a:latin typeface="Times New Roman" panose="02020603050405020304" pitchFamily="18" charset="0"/>
              </a:rPr>
              <a:t>2</a:t>
            </a:r>
            <a:r>
              <a:rPr lang="en-US" altLang="en-US">
                <a:latin typeface="Times New Roman" panose="02020603050405020304" pitchFamily="18" charset="0"/>
              </a:rPr>
              <a:t>O by oxymercuration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6E225E1-7A22-43D0-B6E7-2A82A3922738}" type="slidenum">
              <a:rPr lang="en-US" altLang="en-US" sz="1200" smtClean="0">
                <a:latin typeface="Tahoma" panose="020B0604030504040204" pitchFamily="34" charset="0"/>
              </a:rPr>
              <a:pPr/>
              <a:t>24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2163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Hydration of Alkenes: Addition of H</a:t>
            </a:r>
            <a:r>
              <a:rPr lang="en-US" altLang="en-US" baseline="-25000">
                <a:latin typeface="Times New Roman" panose="02020603050405020304" pitchFamily="18" charset="0"/>
              </a:rPr>
              <a:t>2</a:t>
            </a:r>
            <a:r>
              <a:rPr lang="en-US" altLang="en-US">
                <a:latin typeface="Times New Roman" panose="02020603050405020304" pitchFamily="18" charset="0"/>
              </a:rPr>
              <a:t>O by oxymercuration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EEB79E0-A807-4ADA-BACB-14F4EA595381}" type="slidenum">
              <a:rPr lang="en-US" altLang="en-US" sz="1200" smtClean="0">
                <a:latin typeface="Tahoma" panose="020B0604030504040204" pitchFamily="34" charset="0"/>
              </a:rPr>
              <a:pPr/>
              <a:t>25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6602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Hydration of Alkenes: Addition of H</a:t>
            </a:r>
            <a:r>
              <a:rPr lang="en-US" altLang="en-US" baseline="-25000">
                <a:latin typeface="Times New Roman" panose="02020603050405020304" pitchFamily="18" charset="0"/>
              </a:rPr>
              <a:t>2</a:t>
            </a:r>
            <a:r>
              <a:rPr lang="en-US" altLang="en-US">
                <a:latin typeface="Times New Roman" panose="02020603050405020304" pitchFamily="18" charset="0"/>
              </a:rPr>
              <a:t>O by oxymercuration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C970014-FD78-4EC9-9147-1EA6B9779C6A}" type="slidenum">
              <a:rPr lang="en-US" altLang="en-US" sz="1200" smtClean="0">
                <a:latin typeface="Tahoma" panose="020B0604030504040204" pitchFamily="34" charset="0"/>
              </a:rPr>
              <a:pPr/>
              <a:t>26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4526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Hydration of Alkenes: Addition of H</a:t>
            </a:r>
            <a:r>
              <a:rPr lang="en-US" altLang="en-US" baseline="-25000">
                <a:latin typeface="Times New Roman" panose="02020603050405020304" pitchFamily="18" charset="0"/>
              </a:rPr>
              <a:t>2</a:t>
            </a:r>
            <a:r>
              <a:rPr lang="en-US" altLang="en-US">
                <a:latin typeface="Times New Roman" panose="02020603050405020304" pitchFamily="18" charset="0"/>
              </a:rPr>
              <a:t>O by hydroboration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1C0732E-F279-4B89-8D89-9E39F34E9FA0}" type="slidenum">
              <a:rPr lang="en-US" altLang="en-US" sz="1200" smtClean="0">
                <a:latin typeface="Tahoma" panose="020B0604030504040204" pitchFamily="34" charset="0"/>
              </a:rPr>
              <a:pPr/>
              <a:t>27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5303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Hydration of Alkenes: Addition of H</a:t>
            </a:r>
            <a:r>
              <a:rPr lang="en-US" altLang="en-US" baseline="-25000">
                <a:latin typeface="Times New Roman" panose="02020603050405020304" pitchFamily="18" charset="0"/>
              </a:rPr>
              <a:t>2</a:t>
            </a:r>
            <a:r>
              <a:rPr lang="en-US" altLang="en-US">
                <a:latin typeface="Times New Roman" panose="02020603050405020304" pitchFamily="18" charset="0"/>
              </a:rPr>
              <a:t>O by hydroboration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70FCD93-DF8A-415D-B708-ADA2AB1C1798}" type="slidenum">
              <a:rPr lang="en-US" altLang="en-US" sz="1200" smtClean="0">
                <a:latin typeface="Tahoma" panose="020B0604030504040204" pitchFamily="34" charset="0"/>
              </a:rPr>
              <a:pPr/>
              <a:t>28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3590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Hydration of Alkenes: Addition of H</a:t>
            </a:r>
            <a:r>
              <a:rPr lang="en-US" altLang="en-US" baseline="-25000">
                <a:latin typeface="Times New Roman" panose="02020603050405020304" pitchFamily="18" charset="0"/>
              </a:rPr>
              <a:t>2</a:t>
            </a:r>
            <a:r>
              <a:rPr lang="en-US" altLang="en-US">
                <a:latin typeface="Times New Roman" panose="02020603050405020304" pitchFamily="18" charset="0"/>
              </a:rPr>
              <a:t>O by hydroboration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C9C10C8-AA62-4DD7-B79E-2352543F946B}" type="slidenum">
              <a:rPr lang="en-US" altLang="en-US" sz="1200" smtClean="0">
                <a:latin typeface="Tahoma" panose="020B0604030504040204" pitchFamily="34" charset="0"/>
              </a:rPr>
              <a:pPr/>
              <a:t>29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2267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Hydration of Alkenes: Addition of H</a:t>
            </a:r>
            <a:r>
              <a:rPr lang="en-US" altLang="en-US" baseline="-25000">
                <a:latin typeface="Times New Roman" panose="02020603050405020304" pitchFamily="18" charset="0"/>
              </a:rPr>
              <a:t>2</a:t>
            </a:r>
            <a:r>
              <a:rPr lang="en-US" altLang="en-US">
                <a:latin typeface="Times New Roman" panose="02020603050405020304" pitchFamily="18" charset="0"/>
              </a:rPr>
              <a:t>O by hydroboration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109D63D-9FF0-42BE-9602-445E05F8908C}" type="slidenum">
              <a:rPr lang="en-US" altLang="en-US" sz="1200" smtClean="0">
                <a:latin typeface="Tahoma" panose="020B0604030504040204" pitchFamily="34" charset="0"/>
              </a:rPr>
              <a:pPr/>
              <a:t>30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2468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Hydration of Alkenes: Addition of H</a:t>
            </a:r>
            <a:r>
              <a:rPr lang="en-US" altLang="en-US" baseline="-25000">
                <a:latin typeface="Times New Roman" panose="02020603050405020304" pitchFamily="18" charset="0"/>
              </a:rPr>
              <a:t>2</a:t>
            </a:r>
            <a:r>
              <a:rPr lang="en-US" altLang="en-US">
                <a:latin typeface="Times New Roman" panose="02020603050405020304" pitchFamily="18" charset="0"/>
              </a:rPr>
              <a:t>O by hydroboration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9F2E8EB-F2D4-4972-BBF0-51802C845FED}" type="slidenum">
              <a:rPr lang="en-US" altLang="en-US" sz="1200" smtClean="0">
                <a:latin typeface="Tahoma" panose="020B0604030504040204" pitchFamily="34" charset="0"/>
              </a:rPr>
              <a:pPr/>
              <a:t>31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3742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Reduction of Alkenes: Hydrogenation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EA8F8FD-5E40-443D-BDAC-83AC1E1E01B8}" type="slidenum">
              <a:rPr lang="en-US" altLang="en-US" sz="1200" smtClean="0">
                <a:latin typeface="Tahoma" panose="020B0604030504040204" pitchFamily="34" charset="0"/>
              </a:rPr>
              <a:pPr/>
              <a:t>32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3146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Reduction of Alkenes: Hydrogenation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28B36EB-29B9-44F1-AC8C-9F7A80E5CF79}" type="slidenum">
              <a:rPr lang="en-US" altLang="en-US" sz="1200" smtClean="0">
                <a:latin typeface="Tahoma" panose="020B0604030504040204" pitchFamily="34" charset="0"/>
              </a:rPr>
              <a:pPr/>
              <a:t>33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063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Preparing Alkenes: A preview of elimination reactions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C8C21E3-0082-4B56-89F8-B3D57CB2F0CE}" type="slidenum">
              <a:rPr lang="en-US" altLang="en-US" sz="1200" smtClean="0">
                <a:latin typeface="Tahoma" panose="020B0604030504040204" pitchFamily="34" charset="0"/>
              </a:rPr>
              <a:pPr/>
              <a:t>7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5311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Reduction of Alkenes: Hydrogenation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99D642E-2BCA-4216-8E52-06D7E6EE409D}" type="slidenum">
              <a:rPr lang="en-US" altLang="en-US" sz="1200" smtClean="0">
                <a:latin typeface="Tahoma" panose="020B0604030504040204" pitchFamily="34" charset="0"/>
              </a:rPr>
              <a:pPr/>
              <a:t>34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6395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Reduction of Alkenes: Hydrogenation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8485AEB-1189-4314-B48B-84502153FB0D}" type="slidenum">
              <a:rPr lang="en-US" altLang="en-US" sz="1200" smtClean="0">
                <a:latin typeface="Tahoma" panose="020B0604030504040204" pitchFamily="34" charset="0"/>
              </a:rPr>
              <a:pPr/>
              <a:t>35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1469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Reduction of Alkenes: Hydrogenation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11B8778-C980-4F39-9BF5-1A171CB6CC67}" type="slidenum">
              <a:rPr lang="en-US" altLang="en-US" sz="1200" smtClean="0">
                <a:latin typeface="Tahoma" panose="020B0604030504040204" pitchFamily="34" charset="0"/>
              </a:rPr>
              <a:pPr/>
              <a:t>36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6901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Reduction of Alkenes: Hydrogenation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0677D59-AB6D-4FDD-9155-62F889BA425E}" type="slidenum">
              <a:rPr lang="en-US" altLang="en-US" sz="1200" smtClean="0">
                <a:latin typeface="Tahoma" panose="020B0604030504040204" pitchFamily="34" charset="0"/>
              </a:rPr>
              <a:pPr/>
              <a:t>37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3452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Reduction of Alkenes: Hydrogenation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829BA7B-081D-4056-B5F4-D097930323C2}" type="slidenum">
              <a:rPr lang="en-US" altLang="en-US" sz="1200" smtClean="0">
                <a:latin typeface="Tahoma" panose="020B0604030504040204" pitchFamily="34" charset="0"/>
              </a:rPr>
              <a:pPr/>
              <a:t>38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7405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Reduction of Alkenes: Hydrogenation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C0840AD-D521-496D-A118-3DF2C3D24152}" type="slidenum">
              <a:rPr lang="en-US" altLang="en-US" sz="1200" smtClean="0">
                <a:latin typeface="Tahoma" panose="020B0604030504040204" pitchFamily="34" charset="0"/>
              </a:rPr>
              <a:pPr/>
              <a:t>39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2566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 Oxidation of Alkenes: Epoxidation and hydroxylation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1293DBF-63B8-4894-B4D0-8A7362E1D1CA}" type="slidenum">
              <a:rPr lang="en-US" altLang="en-US" sz="1200" smtClean="0">
                <a:latin typeface="Tahoma" panose="020B0604030504040204" pitchFamily="34" charset="0"/>
              </a:rPr>
              <a:pPr/>
              <a:t>40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9281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 Oxidation of Alkenes: Epoxidation and hydroxylation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2CB3141-7B35-4F00-B37A-2CC5B91AC1E2}" type="slidenum">
              <a:rPr lang="en-US" altLang="en-US" sz="1200" smtClean="0">
                <a:latin typeface="Tahoma" panose="020B0604030504040204" pitchFamily="34" charset="0"/>
              </a:rPr>
              <a:pPr/>
              <a:t>41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1087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 Oxidation of Alkenes: Epoxidation and hydroxylation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9A1344C-F9A5-48BE-A0B1-CCA819AFF424}" type="slidenum">
              <a:rPr lang="en-US" altLang="en-US" sz="1200" smtClean="0">
                <a:latin typeface="Tahoma" panose="020B0604030504040204" pitchFamily="34" charset="0"/>
              </a:rPr>
              <a:pPr/>
              <a:t>42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7676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 Oxidation of Alkenes: Epoxidation and hydroxylation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2CD1118-9329-4BC4-BC92-BC295C703FBF}" type="slidenum">
              <a:rPr lang="en-US" altLang="en-US" sz="1200" smtClean="0">
                <a:latin typeface="Tahoma" panose="020B0604030504040204" pitchFamily="34" charset="0"/>
              </a:rPr>
              <a:pPr/>
              <a:t>43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211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Preparing Alkenes: A preview of elimination reactions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E6AC232-1E0A-48E2-AC81-385699517EE4}" type="slidenum">
              <a:rPr lang="en-US" altLang="en-US" sz="1200" smtClean="0">
                <a:latin typeface="Tahoma" panose="020B0604030504040204" pitchFamily="34" charset="0"/>
              </a:rPr>
              <a:pPr/>
              <a:t>8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8875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Oxidation of Alkenes: Cleavage to carbonyl  compounds</a:t>
            </a:r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C846569-8D6E-467E-973B-CD0B7E3774A3}" type="slidenum">
              <a:rPr lang="en-US" altLang="en-US" sz="1200" smtClean="0">
                <a:latin typeface="Tahoma" panose="020B0604030504040204" pitchFamily="34" charset="0"/>
              </a:rPr>
              <a:pPr/>
              <a:t>44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6903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Oxidation of Alkenes: Cleavage to carbonyl  compounds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96DBF85-E03E-4659-B689-DD6AF04E2913}" type="slidenum">
              <a:rPr lang="en-US" altLang="en-US" sz="1200" smtClean="0">
                <a:latin typeface="Tahoma" panose="020B0604030504040204" pitchFamily="34" charset="0"/>
              </a:rPr>
              <a:pPr/>
              <a:t>45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3776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Oxidation of Alkenes: Cleavage to carbonyl  compounds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E826DDA-C81F-4AC6-9B8F-A286693CFD6B}" type="slidenum">
              <a:rPr lang="en-US" altLang="en-US" sz="1200" smtClean="0">
                <a:latin typeface="Tahoma" panose="020B0604030504040204" pitchFamily="34" charset="0"/>
              </a:rPr>
              <a:pPr/>
              <a:t>46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7551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Oxidation of Alkenes: Cleavage to carbonyl  compounds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4F30020-5C24-44D1-BA41-9FD0CFDBF7C3}" type="slidenum">
              <a:rPr lang="en-US" altLang="en-US" sz="1200" smtClean="0">
                <a:latin typeface="Tahoma" panose="020B0604030504040204" pitchFamily="34" charset="0"/>
              </a:rPr>
              <a:pPr/>
              <a:t>47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4122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Oxidation of Alkenes: Cleavage to carbonyl  compounds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72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CBC7FE9-44D9-4348-B24B-52B8B1459C05}" type="slidenum">
              <a:rPr lang="en-US" altLang="en-US" sz="1200" smtClean="0">
                <a:latin typeface="Tahoma" panose="020B0604030504040204" pitchFamily="34" charset="0"/>
              </a:rPr>
              <a:pPr/>
              <a:t>48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762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>
                <a:latin typeface="Times New Roman" panose="02020603050405020304" pitchFamily="18" charset="0"/>
              </a:rPr>
              <a:t>Addition of Carbenes to </a:t>
            </a:r>
            <a:r>
              <a:rPr lang="en-US" altLang="en-US">
                <a:latin typeface="Times New Roman" panose="02020603050405020304" pitchFamily="18" charset="0"/>
              </a:rPr>
              <a:t>Alkenes: Cyclopropane synthesis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93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CD2E0C1-ED4B-4BE7-83D6-61BBDB14544E}" type="slidenum">
              <a:rPr lang="en-US" altLang="en-US" sz="1200" smtClean="0">
                <a:latin typeface="Tahoma" panose="020B0604030504040204" pitchFamily="34" charset="0"/>
              </a:rPr>
              <a:pPr/>
              <a:t>49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7381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>
                <a:latin typeface="Times New Roman" panose="02020603050405020304" pitchFamily="18" charset="0"/>
              </a:rPr>
              <a:t>Addition of Carbenes to </a:t>
            </a:r>
            <a:r>
              <a:rPr lang="en-US" altLang="en-US">
                <a:latin typeface="Times New Roman" panose="02020603050405020304" pitchFamily="18" charset="0"/>
              </a:rPr>
              <a:t>Alkenes: Cyclopropane synthesis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13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62C278C-CD25-4220-A7DF-6B9562895521}" type="slidenum">
              <a:rPr lang="en-US" altLang="en-US" sz="1200" smtClean="0">
                <a:latin typeface="Tahoma" panose="020B0604030504040204" pitchFamily="34" charset="0"/>
              </a:rPr>
              <a:pPr/>
              <a:t>50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3459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>
                <a:latin typeface="Times New Roman" panose="02020603050405020304" pitchFamily="18" charset="0"/>
              </a:rPr>
              <a:t>Addition of Carbenes to </a:t>
            </a:r>
            <a:r>
              <a:rPr lang="en-US" altLang="en-US">
                <a:latin typeface="Times New Roman" panose="02020603050405020304" pitchFamily="18" charset="0"/>
              </a:rPr>
              <a:t>Alkenes: Cyclopropane synthesis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34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6EB17FC-06F4-4093-AD24-A65B501C2E6A}" type="slidenum">
              <a:rPr lang="en-US" altLang="en-US" sz="1200" smtClean="0">
                <a:latin typeface="Tahoma" panose="020B0604030504040204" pitchFamily="34" charset="0"/>
              </a:rPr>
              <a:pPr/>
              <a:t>51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9364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>
                <a:latin typeface="Times New Roman" panose="02020603050405020304" pitchFamily="18" charset="0"/>
              </a:rPr>
              <a:t>Addition of Carbenes to </a:t>
            </a:r>
            <a:r>
              <a:rPr lang="en-US" altLang="en-US">
                <a:latin typeface="Times New Roman" panose="02020603050405020304" pitchFamily="18" charset="0"/>
              </a:rPr>
              <a:t>Alkenes: Cyclopropane synthesis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54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3EBE3F1-DF77-45C0-A343-7203403A08A8}" type="slidenum">
              <a:rPr lang="en-US" altLang="en-US" sz="1200" smtClean="0">
                <a:latin typeface="Tahoma" panose="020B0604030504040204" pitchFamily="34" charset="0"/>
              </a:rPr>
              <a:pPr/>
              <a:t>52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2013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>
                <a:latin typeface="Times New Roman" panose="02020603050405020304" pitchFamily="18" charset="0"/>
              </a:rPr>
              <a:t>Addition of Carbenes to </a:t>
            </a:r>
            <a:r>
              <a:rPr lang="en-US" altLang="en-US">
                <a:latin typeface="Times New Roman" panose="02020603050405020304" pitchFamily="18" charset="0"/>
              </a:rPr>
              <a:t>Alkenes: Cyclopropane synthesis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75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E6826AC-FF73-47E9-AFB6-36482C2F11BA}" type="slidenum">
              <a:rPr lang="en-US" altLang="en-US" sz="1200" smtClean="0">
                <a:latin typeface="Tahoma" panose="020B0604030504040204" pitchFamily="34" charset="0"/>
              </a:rPr>
              <a:pPr/>
              <a:t>53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742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Preparing Alkenes: A preview of elimination reactions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AFE68A1-15A6-4C9D-AF4B-CEA6FF87DB62}" type="slidenum">
              <a:rPr lang="en-US" altLang="en-US" sz="1200" smtClean="0">
                <a:latin typeface="Tahoma" panose="020B0604030504040204" pitchFamily="34" charset="0"/>
              </a:rPr>
              <a:pPr/>
              <a:t>9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7418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>
                <a:latin typeface="Times New Roman" panose="02020603050405020304" pitchFamily="18" charset="0"/>
              </a:rPr>
              <a:t>Addition of Carbenes to </a:t>
            </a:r>
            <a:r>
              <a:rPr lang="en-US" altLang="en-US">
                <a:latin typeface="Times New Roman" panose="02020603050405020304" pitchFamily="18" charset="0"/>
              </a:rPr>
              <a:t>Alkenes: Cyclopropane synthesis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95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DDCB417-0C88-4BF8-9809-A250839EBFE7}" type="slidenum">
              <a:rPr lang="en-US" altLang="en-US" sz="1200" smtClean="0">
                <a:latin typeface="Tahoma" panose="020B0604030504040204" pitchFamily="34" charset="0"/>
              </a:rPr>
              <a:pPr/>
              <a:t>54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2079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Radical additions to alkenes: Chain-growth polymers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16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2619C53-2808-4BEE-88ED-730E20EC3772}" type="slidenum">
              <a:rPr lang="en-US" altLang="en-US" sz="1200" smtClean="0">
                <a:latin typeface="Tahoma" panose="020B0604030504040204" pitchFamily="34" charset="0"/>
              </a:rPr>
              <a:pPr/>
              <a:t>55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3553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Radical additions to Alkenes: Chain-growth polymers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36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75FDE76-4E05-4ABF-BFF6-6F2A5E628255}" type="slidenum">
              <a:rPr lang="en-US" altLang="en-US" sz="1200" smtClean="0">
                <a:latin typeface="Tahoma" panose="020B0604030504040204" pitchFamily="34" charset="0"/>
              </a:rPr>
              <a:pPr/>
              <a:t>56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78243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Radical additions to Alkenes: Chain-growth polymers</a:t>
            </a:r>
          </a:p>
          <a:p>
            <a:endParaRPr lang="en-US" altLang="en-US">
              <a:latin typeface="Times New Roman" panose="02020603050405020304" pitchFamily="18" charset="0"/>
            </a:endParaRP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57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530FBDF-1671-4AEB-A2A2-666C9A81A259}" type="slidenum">
              <a:rPr lang="en-US" altLang="en-US" sz="1200" smtClean="0">
                <a:latin typeface="Tahoma" panose="020B0604030504040204" pitchFamily="34" charset="0"/>
              </a:rPr>
              <a:pPr/>
              <a:t>57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760161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Radical additions to Alkenes: Chain-growth polymers</a:t>
            </a:r>
          </a:p>
          <a:p>
            <a:endParaRPr lang="en-US" altLang="en-US">
              <a:latin typeface="Times New Roman" panose="02020603050405020304" pitchFamily="18" charset="0"/>
            </a:endParaRP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77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A690908-B3AA-4312-95D7-F57AE69D4236}" type="slidenum">
              <a:rPr lang="en-US" altLang="en-US" sz="1200" smtClean="0">
                <a:latin typeface="Tahoma" panose="020B0604030504040204" pitchFamily="34" charset="0"/>
              </a:rPr>
              <a:pPr/>
              <a:t>58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555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Radical additions to Alkenes: Chain-growth polymers</a:t>
            </a:r>
          </a:p>
          <a:p>
            <a:endParaRPr lang="en-US" altLang="en-US">
              <a:latin typeface="Times New Roman" panose="02020603050405020304" pitchFamily="18" charset="0"/>
            </a:endParaRP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08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3F530BB-DDE4-48E1-9EAB-224FFF647E70}" type="slidenum">
              <a:rPr lang="en-US" altLang="en-US" sz="1200" smtClean="0">
                <a:latin typeface="Tahoma" panose="020B0604030504040204" pitchFamily="34" charset="0"/>
              </a:rPr>
              <a:pPr/>
              <a:t>60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12038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Biological Additions of radicals to alkenes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8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0880D15-A0C1-4C81-9B2A-8AE6F3E5701B}" type="slidenum">
              <a:rPr lang="en-US" altLang="en-US" sz="1200" smtClean="0">
                <a:latin typeface="Tahoma" panose="020B0604030504040204" pitchFamily="34" charset="0"/>
              </a:rPr>
              <a:pPr/>
              <a:t>61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52268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Biological Additions of radicals to alkenes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49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C1C16C2-E604-4845-8808-7771A5838531}" type="slidenum">
              <a:rPr lang="en-US" altLang="en-US" sz="1200" smtClean="0">
                <a:latin typeface="Tahoma" panose="020B0604030504040204" pitchFamily="34" charset="0"/>
              </a:rPr>
              <a:pPr/>
              <a:t>62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6973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Biological Additions of radicals to alkenes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69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0F0AE7A-942B-475D-8901-811180EB9005}" type="slidenum">
              <a:rPr lang="en-US" altLang="en-US" sz="1200" smtClean="0">
                <a:latin typeface="Tahoma" panose="020B0604030504040204" pitchFamily="34" charset="0"/>
              </a:rPr>
              <a:pPr/>
              <a:t>63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63133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Reaction Stereochemistry: </a:t>
            </a:r>
            <a:r>
              <a:rPr lang="en-IN" altLang="en-US">
                <a:latin typeface="Times New Roman" panose="02020603050405020304" pitchFamily="18" charset="0"/>
              </a:rPr>
              <a:t>Addition of H</a:t>
            </a:r>
            <a:r>
              <a:rPr lang="en-IN" altLang="en-US" baseline="-25000">
                <a:latin typeface="Times New Roman" panose="02020603050405020304" pitchFamily="18" charset="0"/>
              </a:rPr>
              <a:t>2</a:t>
            </a:r>
            <a:r>
              <a:rPr lang="en-IN" altLang="en-US">
                <a:latin typeface="Times New Roman" panose="02020603050405020304" pitchFamily="18" charset="0"/>
              </a:rPr>
              <a:t>O to an </a:t>
            </a:r>
            <a:r>
              <a:rPr lang="en-US" altLang="en-US">
                <a:latin typeface="Times New Roman" panose="02020603050405020304" pitchFamily="18" charset="0"/>
              </a:rPr>
              <a:t>achiral alkene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2CC0265-857C-4668-A1F9-73FD3934ADCF}" type="slidenum">
              <a:rPr lang="en-US" altLang="en-US" sz="1200" smtClean="0">
                <a:latin typeface="Tahoma" panose="020B0604030504040204" pitchFamily="34" charset="0"/>
              </a:rPr>
              <a:pPr/>
              <a:t>64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302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 Halogenation of Alkenes: Addition of X</a:t>
            </a:r>
            <a:r>
              <a:rPr lang="en-US" altLang="en-US" baseline="-25000">
                <a:latin typeface="Times New Roman" panose="02020603050405020304" pitchFamily="18" charset="0"/>
              </a:rPr>
              <a:t>2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F827F64-A349-4870-A972-991AAFFC56E8}" type="slidenum">
              <a:rPr lang="en-US" altLang="en-US" sz="1200" smtClean="0">
                <a:latin typeface="Tahoma" panose="020B0604030504040204" pitchFamily="34" charset="0"/>
              </a:rPr>
              <a:pPr/>
              <a:t>10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87002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Reaction Stereochemistry: </a:t>
            </a:r>
            <a:r>
              <a:rPr lang="en-IN" altLang="en-US">
                <a:latin typeface="Times New Roman" panose="02020603050405020304" pitchFamily="18" charset="0"/>
              </a:rPr>
              <a:t>Addition of H</a:t>
            </a:r>
            <a:r>
              <a:rPr lang="en-IN" altLang="en-US" baseline="-25000">
                <a:latin typeface="Times New Roman" panose="02020603050405020304" pitchFamily="18" charset="0"/>
              </a:rPr>
              <a:t>2</a:t>
            </a:r>
            <a:r>
              <a:rPr lang="en-IN" altLang="en-US">
                <a:latin typeface="Times New Roman" panose="02020603050405020304" pitchFamily="18" charset="0"/>
              </a:rPr>
              <a:t>O to an </a:t>
            </a:r>
            <a:r>
              <a:rPr lang="en-US" altLang="en-US">
                <a:latin typeface="Times New Roman" panose="02020603050405020304" pitchFamily="18" charset="0"/>
              </a:rPr>
              <a:t>achiral alkene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29B6FF7-9A72-4D22-91CF-E2733BE158F6}" type="slidenum">
              <a:rPr lang="en-US" altLang="en-US" sz="1200" smtClean="0">
                <a:latin typeface="Tahoma" panose="020B0604030504040204" pitchFamily="34" charset="0"/>
              </a:rPr>
              <a:pPr/>
              <a:t>65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8443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Reaction Stereochemistry: Addition of H</a:t>
            </a:r>
            <a:r>
              <a:rPr lang="en-US" altLang="en-US" baseline="-25000">
                <a:latin typeface="Times New Roman" panose="02020603050405020304" pitchFamily="18" charset="0"/>
              </a:rPr>
              <a:t>2</a:t>
            </a:r>
            <a:r>
              <a:rPr lang="en-US" altLang="en-US">
                <a:latin typeface="Times New Roman" panose="02020603050405020304" pitchFamily="18" charset="0"/>
              </a:rPr>
              <a:t>O to a achiral alkene</a:t>
            </a:r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11ED4D8-B2A1-4584-B259-A18E9EDFDCCB}" type="slidenum">
              <a:rPr lang="en-US" altLang="en-US" sz="1200" smtClean="0">
                <a:latin typeface="Tahoma" panose="020B0604030504040204" pitchFamily="34" charset="0"/>
              </a:rPr>
              <a:pPr/>
              <a:t>66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38977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Reaction Stereochemistry: Addition of H</a:t>
            </a:r>
            <a:r>
              <a:rPr lang="en-US" altLang="en-US" baseline="-25000">
                <a:latin typeface="Times New Roman" panose="02020603050405020304" pitchFamily="18" charset="0"/>
              </a:rPr>
              <a:t>2</a:t>
            </a:r>
            <a:r>
              <a:rPr lang="en-US" altLang="en-US">
                <a:latin typeface="Times New Roman" panose="02020603050405020304" pitchFamily="18" charset="0"/>
              </a:rPr>
              <a:t>O to a chiral alkene</a:t>
            </a:r>
          </a:p>
        </p:txBody>
      </p:sp>
      <p:sp>
        <p:nvSpPr>
          <p:cNvPr id="135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0A2F118-2B40-444F-9E1B-AC7D7AB88F0E}" type="slidenum">
              <a:rPr lang="en-US" altLang="en-US" sz="1200" smtClean="0">
                <a:latin typeface="Tahoma" panose="020B0604030504040204" pitchFamily="34" charset="0"/>
              </a:rPr>
              <a:pPr/>
              <a:t>67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41161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Reaction Stereochemistry: Addition of H</a:t>
            </a:r>
            <a:r>
              <a:rPr lang="en-US" altLang="en-US" baseline="-25000">
                <a:latin typeface="Times New Roman" panose="02020603050405020304" pitchFamily="18" charset="0"/>
              </a:rPr>
              <a:t>2</a:t>
            </a:r>
            <a:r>
              <a:rPr lang="en-US" altLang="en-US">
                <a:latin typeface="Times New Roman" panose="02020603050405020304" pitchFamily="18" charset="0"/>
              </a:rPr>
              <a:t>O to a chiral alkene</a:t>
            </a:r>
          </a:p>
        </p:txBody>
      </p:sp>
      <p:sp>
        <p:nvSpPr>
          <p:cNvPr id="1372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022A886-7160-47B8-9171-AF5C28EF2C8F}" type="slidenum">
              <a:rPr lang="en-US" altLang="en-US" sz="1200" smtClean="0">
                <a:latin typeface="Tahoma" panose="020B0604030504040204" pitchFamily="34" charset="0"/>
              </a:rPr>
              <a:pPr/>
              <a:t>68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20905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Reaction Stereochemistry: Addition of H</a:t>
            </a:r>
            <a:r>
              <a:rPr lang="en-US" altLang="en-US" baseline="-25000">
                <a:latin typeface="Times New Roman" panose="02020603050405020304" pitchFamily="18" charset="0"/>
              </a:rPr>
              <a:t>2</a:t>
            </a:r>
            <a:r>
              <a:rPr lang="en-US" altLang="en-US">
                <a:latin typeface="Times New Roman" panose="02020603050405020304" pitchFamily="18" charset="0"/>
              </a:rPr>
              <a:t>O to a chiral alkene</a:t>
            </a:r>
          </a:p>
        </p:txBody>
      </p:sp>
      <p:sp>
        <p:nvSpPr>
          <p:cNvPr id="1392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4D564E4-C8E9-4912-94B8-85A7110A2109}" type="slidenum">
              <a:rPr lang="en-US" altLang="en-US" sz="1200" smtClean="0">
                <a:latin typeface="Tahoma" panose="020B0604030504040204" pitchFamily="34" charset="0"/>
              </a:rPr>
              <a:pPr/>
              <a:t>69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75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 Halogenation of Alkenes: Addition of X</a:t>
            </a:r>
            <a:r>
              <a:rPr lang="en-US" altLang="en-US" baseline="-25000">
                <a:latin typeface="Times New Roman" panose="02020603050405020304" pitchFamily="18" charset="0"/>
              </a:rPr>
              <a:t>2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6065D04-01F4-4D06-A869-87C0F22D139C}" type="slidenum">
              <a:rPr lang="en-US" altLang="en-US" sz="1200" smtClean="0">
                <a:latin typeface="Tahoma" panose="020B0604030504040204" pitchFamily="34" charset="0"/>
              </a:rPr>
              <a:pPr/>
              <a:t>11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893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 Halogenation of Alkenes: Addition of X</a:t>
            </a:r>
            <a:r>
              <a:rPr lang="en-US" altLang="en-US" baseline="-25000">
                <a:latin typeface="Times New Roman" panose="02020603050405020304" pitchFamily="18" charset="0"/>
              </a:rPr>
              <a:t>2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76A53C4-F892-4685-BA04-D167D254BDEE}" type="slidenum">
              <a:rPr lang="en-US" altLang="en-US" sz="1200" smtClean="0">
                <a:latin typeface="Tahoma" panose="020B0604030504040204" pitchFamily="34" charset="0"/>
              </a:rPr>
              <a:pPr/>
              <a:t>12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623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 Halogenation of Alkenes: Addition of X</a:t>
            </a:r>
            <a:r>
              <a:rPr lang="en-US" altLang="en-US" baseline="-25000">
                <a:latin typeface="Times New Roman" panose="02020603050405020304" pitchFamily="18" charset="0"/>
              </a:rPr>
              <a:t>2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695B21E-EA62-40B7-AFB8-BD68F4920289}" type="slidenum">
              <a:rPr lang="en-US" altLang="en-US" sz="1200" smtClean="0">
                <a:latin typeface="Tahoma" panose="020B0604030504040204" pitchFamily="34" charset="0"/>
              </a:rPr>
              <a:pPr/>
              <a:t>13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019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://www.cengage.com/chemistry/mcmurry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 userDrawn="1"/>
        </p:nvSpPr>
        <p:spPr bwMode="auto">
          <a:xfrm>
            <a:off x="0" y="0"/>
            <a:ext cx="10058400" cy="3627120"/>
          </a:xfrm>
          <a:prstGeom prst="rect">
            <a:avLst/>
          </a:prstGeom>
          <a:solidFill>
            <a:srgbClr val="009900"/>
          </a:solidFill>
          <a:ln>
            <a:noFill/>
          </a:ln>
          <a:effectLst/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US" altLang="en-US" sz="1980">
              <a:solidFill>
                <a:srgbClr val="000000"/>
              </a:solidFill>
            </a:endParaRPr>
          </a:p>
        </p:txBody>
      </p:sp>
      <p:sp>
        <p:nvSpPr>
          <p:cNvPr id="5" name="Rectangle 21"/>
          <p:cNvSpPr>
            <a:spLocks noChangeArrowheads="1"/>
          </p:cNvSpPr>
          <p:nvPr userDrawn="1"/>
        </p:nvSpPr>
        <p:spPr bwMode="auto">
          <a:xfrm>
            <a:off x="3101340" y="1468120"/>
            <a:ext cx="2531462" cy="46474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2420" i="1" dirty="0">
                <a:solidFill>
                  <a:srgbClr val="000000"/>
                </a:solidFill>
              </a:rPr>
              <a:t>John E. McMurry</a:t>
            </a:r>
          </a:p>
        </p:txBody>
      </p:sp>
      <p:sp>
        <p:nvSpPr>
          <p:cNvPr id="6" name="Rectangle 22">
            <a:hlinkClick r:id="rId2"/>
          </p:cNvPr>
          <p:cNvSpPr>
            <a:spLocks noChangeArrowheads="1"/>
          </p:cNvSpPr>
          <p:nvPr userDrawn="1"/>
        </p:nvSpPr>
        <p:spPr bwMode="auto">
          <a:xfrm>
            <a:off x="2902268" y="2970425"/>
            <a:ext cx="3083152" cy="2954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1320" dirty="0">
                <a:solidFill>
                  <a:srgbClr val="000000"/>
                </a:solidFill>
                <a:cs typeface="Arial" panose="020B0604020202020204" pitchFamily="34" charset="0"/>
                <a:hlinkClick r:id="rId2"/>
              </a:rPr>
              <a:t>www.cengage.com/chemistry/mcmurry</a:t>
            </a:r>
            <a:endParaRPr lang="en-US" altLang="en-US" sz="132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7" name="Picture 23" descr="BrooksCole_Logo"/>
          <p:cNvSpPr>
            <a:spLocks noChangeAspect="1" noChangeArrowheads="1"/>
          </p:cNvSpPr>
          <p:nvPr userDrawn="1"/>
        </p:nvSpPr>
        <p:spPr bwMode="auto">
          <a:xfrm>
            <a:off x="7245192" y="0"/>
            <a:ext cx="2813208" cy="1038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en-US" altLang="en-US" sz="1980">
              <a:solidFill>
                <a:srgbClr val="000000"/>
              </a:solidFill>
            </a:endParaRPr>
          </a:p>
        </p:txBody>
      </p:sp>
      <p:sp>
        <p:nvSpPr>
          <p:cNvPr id="170002" name="Rectangle 18"/>
          <p:cNvSpPr>
            <a:spLocks noGrp="1" noChangeArrowheads="1"/>
          </p:cNvSpPr>
          <p:nvPr>
            <p:ph type="ctrTitle"/>
          </p:nvPr>
        </p:nvSpPr>
        <p:spPr>
          <a:xfrm>
            <a:off x="335280" y="3799840"/>
            <a:ext cx="9387840" cy="2245360"/>
          </a:xfrm>
        </p:spPr>
        <p:txBody>
          <a:bodyPr lIns="101882" tIns="50941" rIns="101882" bIns="50941"/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CA"/>
              <a:t>Click to edit Master title style</a:t>
            </a:r>
          </a:p>
        </p:txBody>
      </p:sp>
      <p:sp>
        <p:nvSpPr>
          <p:cNvPr id="170003" name="Rectangle 19"/>
          <p:cNvSpPr>
            <a:spLocks noGrp="1" noChangeArrowheads="1"/>
          </p:cNvSpPr>
          <p:nvPr>
            <p:ph type="subTitle" idx="1"/>
          </p:nvPr>
        </p:nvSpPr>
        <p:spPr>
          <a:xfrm>
            <a:off x="880110" y="6399637"/>
            <a:ext cx="8298180" cy="413808"/>
          </a:xfrm>
        </p:spPr>
        <p:txBody>
          <a:bodyPr lIns="101882" tIns="50941" rIns="101882" bIns="50941" anchor="ctr"/>
          <a:lstStyle>
            <a:lvl1pPr marL="0" indent="0" algn="ctr">
              <a:buFont typeface="Wingdings" charset="2"/>
              <a:buNone/>
              <a:defRPr/>
            </a:lvl1pPr>
          </a:lstStyle>
          <a:p>
            <a:r>
              <a:rPr lang="en-CA"/>
              <a:t>Click to edit Master subtitle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35" y="172720"/>
            <a:ext cx="2778633" cy="336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678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1387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16680" y="0"/>
            <a:ext cx="2341721" cy="7772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6" y="0"/>
            <a:ext cx="6857524" cy="7772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60140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91440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28650" y="1524000"/>
            <a:ext cx="4495800" cy="579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276850" y="1524000"/>
            <a:ext cx="4495800" cy="5791200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16797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515" y="1568873"/>
            <a:ext cx="9031605" cy="57861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5810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994487"/>
            <a:ext cx="8549640" cy="1543685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3294275"/>
            <a:ext cx="8549640" cy="1700212"/>
          </a:xfrm>
        </p:spPr>
        <p:txBody>
          <a:bodyPr anchor="b"/>
          <a:lstStyle>
            <a:lvl1pPr marL="0" indent="0">
              <a:buNone/>
              <a:defRPr sz="2200"/>
            </a:lvl1pPr>
            <a:lvl2pPr marL="502920" indent="0">
              <a:buNone/>
              <a:defRPr sz="1980"/>
            </a:lvl2pPr>
            <a:lvl3pPr marL="1005840" indent="0">
              <a:buNone/>
              <a:defRPr sz="1760"/>
            </a:lvl3pPr>
            <a:lvl4pPr marL="1508760" indent="0">
              <a:buNone/>
              <a:defRPr sz="1540"/>
            </a:lvl4pPr>
            <a:lvl5pPr marL="2011680" indent="0">
              <a:buNone/>
              <a:defRPr sz="1540"/>
            </a:lvl5pPr>
            <a:lvl6pPr marL="2514600" indent="0">
              <a:buNone/>
              <a:defRPr sz="1540"/>
            </a:lvl6pPr>
            <a:lvl7pPr marL="3017520" indent="0">
              <a:buNone/>
              <a:defRPr sz="1540"/>
            </a:lvl7pPr>
            <a:lvl8pPr marL="3520440" indent="0">
              <a:buNone/>
              <a:defRPr sz="1540"/>
            </a:lvl8pPr>
            <a:lvl9pPr marL="4023360" indent="0">
              <a:buNone/>
              <a:defRPr sz="15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288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245360"/>
            <a:ext cx="4599623" cy="5527040"/>
          </a:xfrm>
        </p:spPr>
        <p:txBody>
          <a:bodyPr/>
          <a:lstStyle>
            <a:lvl1pPr>
              <a:defRPr sz="3080"/>
            </a:lvl1pPr>
            <a:lvl2pPr>
              <a:defRPr sz="2640"/>
            </a:lvl2pPr>
            <a:lvl3pPr>
              <a:defRPr sz="2200"/>
            </a:lvl3pPr>
            <a:lvl4pPr>
              <a:defRPr sz="1980"/>
            </a:lvl4pPr>
            <a:lvl5pPr>
              <a:defRPr sz="1980"/>
            </a:lvl5pPr>
            <a:lvl6pPr>
              <a:defRPr sz="1980"/>
            </a:lvl6pPr>
            <a:lvl7pPr>
              <a:defRPr sz="1980"/>
            </a:lvl7pPr>
            <a:lvl8pPr>
              <a:defRPr sz="1980"/>
            </a:lvl8pPr>
            <a:lvl9pPr>
              <a:defRPr sz="19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58778" y="2245360"/>
            <a:ext cx="4599623" cy="5527040"/>
          </a:xfrm>
        </p:spPr>
        <p:txBody>
          <a:bodyPr/>
          <a:lstStyle>
            <a:lvl1pPr>
              <a:defRPr sz="3080"/>
            </a:lvl1pPr>
            <a:lvl2pPr>
              <a:defRPr sz="2640"/>
            </a:lvl2pPr>
            <a:lvl3pPr>
              <a:defRPr sz="2200"/>
            </a:lvl3pPr>
            <a:lvl4pPr>
              <a:defRPr sz="1980"/>
            </a:lvl4pPr>
            <a:lvl5pPr>
              <a:defRPr sz="1980"/>
            </a:lvl5pPr>
            <a:lvl6pPr>
              <a:defRPr sz="1980"/>
            </a:lvl6pPr>
            <a:lvl7pPr>
              <a:defRPr sz="1980"/>
            </a:lvl7pPr>
            <a:lvl8pPr>
              <a:defRPr sz="1980"/>
            </a:lvl8pPr>
            <a:lvl9pPr>
              <a:defRPr sz="19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5275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11256"/>
            <a:ext cx="9052560" cy="1295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739795"/>
            <a:ext cx="4444207" cy="725064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" y="2464859"/>
            <a:ext cx="4444207" cy="4478126"/>
          </a:xfrm>
        </p:spPr>
        <p:txBody>
          <a:bodyPr/>
          <a:lstStyle>
            <a:lvl1pPr>
              <a:defRPr sz="2640"/>
            </a:lvl1pPr>
            <a:lvl2pPr>
              <a:defRPr sz="2200"/>
            </a:lvl2pPr>
            <a:lvl3pPr>
              <a:defRPr sz="1980"/>
            </a:lvl3pPr>
            <a:lvl4pPr>
              <a:defRPr sz="1760"/>
            </a:lvl4pPr>
            <a:lvl5pPr>
              <a:defRPr sz="1760"/>
            </a:lvl5pPr>
            <a:lvl6pPr>
              <a:defRPr sz="1760"/>
            </a:lvl6pPr>
            <a:lvl7pPr>
              <a:defRPr sz="1760"/>
            </a:lvl7pPr>
            <a:lvl8pPr>
              <a:defRPr sz="1760"/>
            </a:lvl8pPr>
            <a:lvl9pPr>
              <a:defRPr sz="1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28" y="1739795"/>
            <a:ext cx="4445953" cy="725064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28" y="2464859"/>
            <a:ext cx="4445953" cy="4478126"/>
          </a:xfrm>
        </p:spPr>
        <p:txBody>
          <a:bodyPr/>
          <a:lstStyle>
            <a:lvl1pPr>
              <a:defRPr sz="2640"/>
            </a:lvl1pPr>
            <a:lvl2pPr>
              <a:defRPr sz="2200"/>
            </a:lvl2pPr>
            <a:lvl3pPr>
              <a:defRPr sz="1980"/>
            </a:lvl3pPr>
            <a:lvl4pPr>
              <a:defRPr sz="1760"/>
            </a:lvl4pPr>
            <a:lvl5pPr>
              <a:defRPr sz="1760"/>
            </a:lvl5pPr>
            <a:lvl6pPr>
              <a:defRPr sz="1760"/>
            </a:lvl6pPr>
            <a:lvl7pPr>
              <a:defRPr sz="1760"/>
            </a:lvl7pPr>
            <a:lvl8pPr>
              <a:defRPr sz="1760"/>
            </a:lvl8pPr>
            <a:lvl9pPr>
              <a:defRPr sz="1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0185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7418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2626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1" y="309457"/>
            <a:ext cx="3309144" cy="131699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309457"/>
            <a:ext cx="5622925" cy="6633528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1" y="1626447"/>
            <a:ext cx="3309144" cy="5316538"/>
          </a:xfrm>
        </p:spPr>
        <p:txBody>
          <a:bodyPr/>
          <a:lstStyle>
            <a:lvl1pPr marL="0" indent="0">
              <a:buNone/>
              <a:defRPr sz="1540"/>
            </a:lvl1pPr>
            <a:lvl2pPr marL="502920" indent="0">
              <a:buNone/>
              <a:defRPr sz="1320"/>
            </a:lvl2pPr>
            <a:lvl3pPr marL="1005840" indent="0">
              <a:buNone/>
              <a:defRPr sz="1100"/>
            </a:lvl3pPr>
            <a:lvl4pPr marL="1508760" indent="0">
              <a:buNone/>
              <a:defRPr sz="990"/>
            </a:lvl4pPr>
            <a:lvl5pPr marL="2011680" indent="0">
              <a:buNone/>
              <a:defRPr sz="990"/>
            </a:lvl5pPr>
            <a:lvl6pPr marL="2514600" indent="0">
              <a:buNone/>
              <a:defRPr sz="990"/>
            </a:lvl6pPr>
            <a:lvl7pPr marL="3017520" indent="0">
              <a:buNone/>
              <a:defRPr sz="990"/>
            </a:lvl7pPr>
            <a:lvl8pPr marL="3520440" indent="0">
              <a:buNone/>
              <a:defRPr sz="990"/>
            </a:lvl8pPr>
            <a:lvl9pPr marL="4023360" indent="0">
              <a:buNone/>
              <a:defRPr sz="99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735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5440680"/>
            <a:ext cx="6035040" cy="642303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94478"/>
            <a:ext cx="6035040" cy="4663440"/>
          </a:xfrm>
        </p:spPr>
        <p:txBody>
          <a:bodyPr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6082983"/>
            <a:ext cx="6035040" cy="912177"/>
          </a:xfrm>
        </p:spPr>
        <p:txBody>
          <a:bodyPr/>
          <a:lstStyle>
            <a:lvl1pPr marL="0" indent="0">
              <a:buNone/>
              <a:defRPr sz="1540"/>
            </a:lvl1pPr>
            <a:lvl2pPr marL="502920" indent="0">
              <a:buNone/>
              <a:defRPr sz="1320"/>
            </a:lvl2pPr>
            <a:lvl3pPr marL="1005840" indent="0">
              <a:buNone/>
              <a:defRPr sz="1100"/>
            </a:lvl3pPr>
            <a:lvl4pPr marL="1508760" indent="0">
              <a:buNone/>
              <a:defRPr sz="990"/>
            </a:lvl4pPr>
            <a:lvl5pPr marL="2011680" indent="0">
              <a:buNone/>
              <a:defRPr sz="990"/>
            </a:lvl5pPr>
            <a:lvl6pPr marL="2514600" indent="0">
              <a:buNone/>
              <a:defRPr sz="990"/>
            </a:lvl6pPr>
            <a:lvl7pPr marL="3017520" indent="0">
              <a:buNone/>
              <a:defRPr sz="990"/>
            </a:lvl7pPr>
            <a:lvl8pPr marL="3520440" indent="0">
              <a:buNone/>
              <a:defRPr sz="990"/>
            </a:lvl8pPr>
            <a:lvl9pPr marL="4023360" indent="0">
              <a:buNone/>
              <a:defRPr sz="99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2279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/>
          <p:cNvSpPr>
            <a:spLocks noChangeArrowheads="1"/>
          </p:cNvSpPr>
          <p:nvPr userDrawn="1"/>
        </p:nvSpPr>
        <p:spPr bwMode="auto">
          <a:xfrm>
            <a:off x="0" y="0"/>
            <a:ext cx="10058400" cy="1482513"/>
          </a:xfrm>
          <a:prstGeom prst="rect">
            <a:avLst/>
          </a:prstGeom>
          <a:solidFill>
            <a:srgbClr val="009900"/>
          </a:solidFill>
          <a:ln>
            <a:noFill/>
          </a:ln>
          <a:effectLst/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US" altLang="en-US" sz="1980">
              <a:solidFill>
                <a:srgbClr val="000000"/>
              </a:solidFill>
            </a:endParaRPr>
          </a:p>
        </p:txBody>
      </p:sp>
      <p:sp>
        <p:nvSpPr>
          <p:cNvPr id="1027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8633460" cy="1468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870" tIns="50935" rIns="101870" bIns="5093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CA" altLang="en-US"/>
              <a:t>Click to edit Master title style</a:t>
            </a:r>
          </a:p>
        </p:txBody>
      </p:sp>
      <p:sp>
        <p:nvSpPr>
          <p:cNvPr id="1028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7640" y="1640840"/>
            <a:ext cx="9890760" cy="569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870" tIns="50935" rIns="101870" bIns="509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altLang="en-US"/>
              <a:t>Click to edit Master text styles</a:t>
            </a:r>
          </a:p>
          <a:p>
            <a:pPr lvl="1"/>
            <a:r>
              <a:rPr lang="en-CA" altLang="en-US"/>
              <a:t>Second level</a:t>
            </a:r>
          </a:p>
          <a:p>
            <a:pPr lvl="2"/>
            <a:r>
              <a:rPr lang="en-CA" altLang="en-US"/>
              <a:t>Third level</a:t>
            </a:r>
          </a:p>
          <a:p>
            <a:pPr lvl="3"/>
            <a:r>
              <a:rPr lang="en-CA" altLang="en-US"/>
              <a:t>Fourth level</a:t>
            </a:r>
          </a:p>
          <a:p>
            <a:pPr lvl="4"/>
            <a:r>
              <a:rPr lang="en-CA" altLang="en-US"/>
              <a:t>Fifth level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1885950" y="7531312"/>
            <a:ext cx="6286500" cy="32744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sz="1100" dirty="0">
                <a:solidFill>
                  <a:srgbClr val="000000"/>
                </a:solidFill>
              </a:rPr>
              <a:t>© 2016 Cengage Learning. All Rights Reserved.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3" t="31112" r="27777" b="18888"/>
          <a:stretch/>
        </p:blipFill>
        <p:spPr>
          <a:xfrm>
            <a:off x="8672492" y="0"/>
            <a:ext cx="1385908" cy="148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864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620">
          <a:solidFill>
            <a:srgbClr val="FFFFFF"/>
          </a:solidFill>
          <a:latin typeface="+mj-lt"/>
          <a:ea typeface="MS PGothic" panose="020B0600070205080204" pitchFamily="34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620">
          <a:solidFill>
            <a:srgbClr val="FFFFFF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620">
          <a:solidFill>
            <a:srgbClr val="FFFFFF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620">
          <a:solidFill>
            <a:srgbClr val="FFFFFF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620">
          <a:solidFill>
            <a:srgbClr val="FFFFFF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5pPr>
      <a:lvl6pPr marL="502920" algn="l" rtl="0" fontAlgn="base">
        <a:spcBef>
          <a:spcPct val="0"/>
        </a:spcBef>
        <a:spcAft>
          <a:spcPct val="0"/>
        </a:spcAft>
        <a:defRPr sz="4620">
          <a:solidFill>
            <a:srgbClr val="FFFFFF"/>
          </a:solidFill>
          <a:latin typeface="Arial" charset="0"/>
        </a:defRPr>
      </a:lvl6pPr>
      <a:lvl7pPr marL="1005840" algn="l" rtl="0" fontAlgn="base">
        <a:spcBef>
          <a:spcPct val="0"/>
        </a:spcBef>
        <a:spcAft>
          <a:spcPct val="0"/>
        </a:spcAft>
        <a:defRPr sz="4620">
          <a:solidFill>
            <a:srgbClr val="FFFFFF"/>
          </a:solidFill>
          <a:latin typeface="Arial" charset="0"/>
        </a:defRPr>
      </a:lvl7pPr>
      <a:lvl8pPr marL="1508760" algn="l" rtl="0" fontAlgn="base">
        <a:spcBef>
          <a:spcPct val="0"/>
        </a:spcBef>
        <a:spcAft>
          <a:spcPct val="0"/>
        </a:spcAft>
        <a:defRPr sz="4620">
          <a:solidFill>
            <a:srgbClr val="FFFFFF"/>
          </a:solidFill>
          <a:latin typeface="Arial" charset="0"/>
        </a:defRPr>
      </a:lvl8pPr>
      <a:lvl9pPr marL="2011680" algn="l" rtl="0" fontAlgn="base">
        <a:spcBef>
          <a:spcPct val="0"/>
        </a:spcBef>
        <a:spcAft>
          <a:spcPct val="0"/>
        </a:spcAft>
        <a:defRPr sz="4620">
          <a:solidFill>
            <a:srgbClr val="FFFFFF"/>
          </a:solidFill>
          <a:latin typeface="Arial" charset="0"/>
        </a:defRPr>
      </a:lvl9pPr>
    </p:titleStyle>
    <p:bodyStyle>
      <a:lvl1pPr marL="377190" indent="-377190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SzPct val="90000"/>
        <a:buFont typeface="Wingdings" panose="05000000000000000000" pitchFamily="2" charset="2"/>
        <a:buChar char=""/>
        <a:defRPr sz="308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-128"/>
        </a:defRPr>
      </a:lvl1pPr>
      <a:lvl2pPr marL="817245" indent="-314325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SzPct val="75000"/>
        <a:buFont typeface="Wingdings" panose="05000000000000000000" pitchFamily="2" charset="2"/>
        <a:buChar char=""/>
        <a:defRPr sz="286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257300" indent="-251460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SzPct val="55000"/>
        <a:buFont typeface="Wingdings" panose="05000000000000000000" pitchFamily="2" charset="2"/>
        <a:buChar char=""/>
        <a:defRPr sz="253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760220" indent="-251460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Font typeface="Wingdings" panose="05000000000000000000" pitchFamily="2" charset="2"/>
        <a:buChar char=""/>
        <a:defRPr sz="22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263140" indent="-251460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Font typeface="Wingdings" panose="05000000000000000000" pitchFamily="2" charset="2"/>
        <a:buChar char=""/>
        <a:defRPr sz="22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766060" indent="-251460" algn="l" rtl="0" fontAlgn="base">
        <a:spcBef>
          <a:spcPct val="20000"/>
        </a:spcBef>
        <a:spcAft>
          <a:spcPct val="0"/>
        </a:spcAft>
        <a:buClr>
          <a:srgbClr val="800000"/>
        </a:buClr>
        <a:buFont typeface="Wingdings" charset="2"/>
        <a:buChar char=""/>
        <a:defRPr sz="2200">
          <a:solidFill>
            <a:schemeClr val="tx1"/>
          </a:solidFill>
          <a:latin typeface="+mn-lt"/>
          <a:ea typeface="ＭＳ Ｐゴシック" charset="-128"/>
        </a:defRPr>
      </a:lvl6pPr>
      <a:lvl7pPr marL="3268980" indent="-251460" algn="l" rtl="0" fontAlgn="base">
        <a:spcBef>
          <a:spcPct val="20000"/>
        </a:spcBef>
        <a:spcAft>
          <a:spcPct val="0"/>
        </a:spcAft>
        <a:buClr>
          <a:srgbClr val="800000"/>
        </a:buClr>
        <a:buFont typeface="Wingdings" charset="2"/>
        <a:buChar char=""/>
        <a:defRPr sz="2200">
          <a:solidFill>
            <a:schemeClr val="tx1"/>
          </a:solidFill>
          <a:latin typeface="+mn-lt"/>
          <a:ea typeface="ＭＳ Ｐゴシック" charset="-128"/>
        </a:defRPr>
      </a:lvl7pPr>
      <a:lvl8pPr marL="3771900" indent="-251460" algn="l" rtl="0" fontAlgn="base">
        <a:spcBef>
          <a:spcPct val="20000"/>
        </a:spcBef>
        <a:spcAft>
          <a:spcPct val="0"/>
        </a:spcAft>
        <a:buClr>
          <a:srgbClr val="800000"/>
        </a:buClr>
        <a:buFont typeface="Wingdings" charset="2"/>
        <a:buChar char=""/>
        <a:defRPr sz="2200">
          <a:solidFill>
            <a:schemeClr val="tx1"/>
          </a:solidFill>
          <a:latin typeface="+mn-lt"/>
          <a:ea typeface="ＭＳ Ｐゴシック" charset="-128"/>
        </a:defRPr>
      </a:lvl8pPr>
      <a:lvl9pPr marL="4274820" indent="-251460" algn="l" rtl="0" fontAlgn="base">
        <a:spcBef>
          <a:spcPct val="20000"/>
        </a:spcBef>
        <a:spcAft>
          <a:spcPct val="0"/>
        </a:spcAft>
        <a:buClr>
          <a:srgbClr val="800000"/>
        </a:buClr>
        <a:buFont typeface="Wingdings" charset="2"/>
        <a:buChar char=""/>
        <a:defRPr sz="22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50292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50292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50292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50292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50292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50292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50292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50292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50292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5"/>
          <p:cNvSpPr>
            <a:spLocks noGrp="1" noChangeArrowheads="1"/>
          </p:cNvSpPr>
          <p:nvPr>
            <p:ph type="ctrTitle"/>
          </p:nvPr>
        </p:nvSpPr>
        <p:spPr>
          <a:xfrm>
            <a:off x="1382713" y="3886200"/>
            <a:ext cx="7291387" cy="2505075"/>
          </a:xfrm>
          <a:noFill/>
        </p:spPr>
        <p:txBody>
          <a:bodyPr/>
          <a:lstStyle/>
          <a:p>
            <a:pPr eaLnBrk="1" hangingPunct="1"/>
            <a:r>
              <a:rPr lang="en-US" altLang="en-US" sz="5100"/>
              <a:t>Chapter 8</a:t>
            </a:r>
            <a:br>
              <a:rPr lang="en-US" altLang="en-US" sz="5100"/>
            </a:br>
            <a:r>
              <a:rPr lang="en-US" altLang="en-US" sz="5100"/>
              <a:t>Alkenes: Reactions and Synthesis</a:t>
            </a:r>
            <a:endParaRPr lang="en-US" altLang="en-US"/>
          </a:p>
        </p:txBody>
      </p:sp>
      <p:sp>
        <p:nvSpPr>
          <p:cNvPr id="4099" name="Text Box 23"/>
          <p:cNvSpPr txBox="1">
            <a:spLocks noChangeArrowheads="1"/>
          </p:cNvSpPr>
          <p:nvPr/>
        </p:nvSpPr>
        <p:spPr bwMode="auto">
          <a:xfrm>
            <a:off x="2314575" y="4784725"/>
            <a:ext cx="5799138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490538"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90538"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90538"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90538"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90538"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9053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9053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9053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9053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C1C2"/>
              </a:buClr>
              <a:buSzPct val="90000"/>
              <a:buFont typeface="Monotype Sorts" charset="2"/>
              <a:buNone/>
            </a:pPr>
            <a:endParaRPr lang="en-CA" altLang="en-US" sz="25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Halogenation of Alkenes: Addition of X</a:t>
            </a:r>
            <a:r>
              <a:rPr lang="en-US" altLang="en-US" baseline="-25000"/>
              <a:t>2</a:t>
            </a:r>
          </a:p>
        </p:txBody>
      </p:sp>
      <p:sp>
        <p:nvSpPr>
          <p:cNvPr id="18435" name="Rectangle 43"/>
          <p:cNvSpPr>
            <a:spLocks noGrp="1" noChangeArrowheads="1"/>
          </p:cNvSpPr>
          <p:nvPr>
            <p:ph idx="1"/>
          </p:nvPr>
        </p:nvSpPr>
        <p:spPr>
          <a:xfrm>
            <a:off x="691515" y="1371600"/>
            <a:ext cx="9031605" cy="5786120"/>
          </a:xfrm>
        </p:spPr>
        <p:txBody>
          <a:bodyPr/>
          <a:lstStyle/>
          <a:p>
            <a:r>
              <a:rPr lang="en-US" altLang="en-US" dirty="0"/>
              <a:t>Halogenation - Bromine and chlorine add to alkenes to give 1,2-dihalides</a:t>
            </a:r>
          </a:p>
          <a:p>
            <a:r>
              <a:rPr lang="en-US" altLang="en-US" dirty="0"/>
              <a:t>Example</a:t>
            </a:r>
          </a:p>
          <a:p>
            <a:pPr lvl="1"/>
            <a:r>
              <a:rPr lang="en-US" altLang="en-US" dirty="0"/>
              <a:t>1,2-dichloroethane is formed </a:t>
            </a:r>
            <a:r>
              <a:rPr lang="en-IN" altLang="en-US" dirty="0"/>
              <a:t>by addition of Cl</a:t>
            </a:r>
            <a:r>
              <a:rPr lang="en-IN" altLang="en-US" baseline="-25000" dirty="0"/>
              <a:t>2</a:t>
            </a:r>
            <a:r>
              <a:rPr lang="en-IN" altLang="en-US" dirty="0"/>
              <a:t> to ethylene</a:t>
            </a:r>
          </a:p>
          <a:p>
            <a:r>
              <a:rPr lang="en-US" altLang="en-US" sz="3000" dirty="0"/>
              <a:t>Fluorine is too reactive and iodine does not react with majority of alkenes</a:t>
            </a:r>
            <a:endParaRPr lang="en-US" altLang="en-US" dirty="0"/>
          </a:p>
        </p:txBody>
      </p:sp>
      <p:pic>
        <p:nvPicPr>
          <p:cNvPr id="18436" name="Picture 7" descr="08_u00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797425"/>
            <a:ext cx="7467600" cy="282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Halogenation of Alkenes: Addition of X</a:t>
            </a:r>
            <a:r>
              <a:rPr lang="en-US" altLang="en-US" baseline="-25000"/>
              <a:t>2</a:t>
            </a:r>
            <a:endParaRPr lang="en-US" altLang="en-US"/>
          </a:p>
        </p:txBody>
      </p:sp>
      <p:sp>
        <p:nvSpPr>
          <p:cNvPr id="20483" name="AutoShape 3"/>
          <p:cNvSpPr>
            <a:spLocks noGrp="1" noChangeAspect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/>
              <a:t>Halogenation reaction of </a:t>
            </a:r>
            <a:r>
              <a:rPr lang="en-US" altLang="en-US"/>
              <a:t>cycloalkane </a:t>
            </a:r>
            <a:r>
              <a:rPr lang="en-IN" altLang="en-US"/>
              <a:t>forms the </a:t>
            </a:r>
            <a:r>
              <a:rPr lang="en-IN" altLang="en-US" i="1"/>
              <a:t>trans</a:t>
            </a:r>
            <a:r>
              <a:rPr lang="en-IN" altLang="en-US"/>
              <a:t> stereoisomer of the dihalide addition product</a:t>
            </a:r>
            <a:endParaRPr lang="en-US" altLang="en-US" i="1"/>
          </a:p>
          <a:p>
            <a:r>
              <a:rPr lang="en-IN" altLang="en-US"/>
              <a:t>Reaction occurs with </a:t>
            </a:r>
            <a:r>
              <a:rPr lang="en-IN" altLang="en-US" b="1">
                <a:solidFill>
                  <a:srgbClr val="0070C0"/>
                </a:solidFill>
              </a:rPr>
              <a:t>anti stereochemistry</a:t>
            </a:r>
            <a:endParaRPr lang="en-US" altLang="en-US">
              <a:solidFill>
                <a:srgbClr val="0070C0"/>
              </a:solidFill>
            </a:endParaRPr>
          </a:p>
        </p:txBody>
      </p:sp>
      <p:pic>
        <p:nvPicPr>
          <p:cNvPr id="20484" name="Picture 7" descr="08_u009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05200"/>
            <a:ext cx="8575675" cy="289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Mechanism of Bromine Addition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/>
              <a:t>As suggested by George Kimball and Irving Roberts, </a:t>
            </a:r>
            <a:r>
              <a:rPr lang="en-US" altLang="en-US"/>
              <a:t>for the observed stereochemistry the </a:t>
            </a:r>
            <a:r>
              <a:rPr lang="en-IN" altLang="en-US"/>
              <a:t>reaction intermediate is not a carbocation</a:t>
            </a:r>
          </a:p>
          <a:p>
            <a:r>
              <a:rPr lang="en-US" altLang="en-US" b="1">
                <a:solidFill>
                  <a:srgbClr val="0070C0"/>
                </a:solidFill>
              </a:rPr>
              <a:t>Bromonium ion, </a:t>
            </a:r>
            <a:r>
              <a:rPr lang="en-IN" altLang="en-US" b="1">
                <a:solidFill>
                  <a:srgbClr val="0070C0"/>
                </a:solidFill>
              </a:rPr>
              <a:t>R</a:t>
            </a:r>
            <a:r>
              <a:rPr lang="en-IN" altLang="en-US" b="1" baseline="-25000">
                <a:solidFill>
                  <a:srgbClr val="0070C0"/>
                </a:solidFill>
              </a:rPr>
              <a:t>2</a:t>
            </a:r>
            <a:r>
              <a:rPr lang="en-IN" altLang="en-US" b="1">
                <a:solidFill>
                  <a:srgbClr val="0070C0"/>
                </a:solidFill>
              </a:rPr>
              <a:t>Br</a:t>
            </a:r>
            <a:r>
              <a:rPr lang="en-IN" altLang="en-US" b="1" baseline="30000">
                <a:solidFill>
                  <a:srgbClr val="0070C0"/>
                </a:solidFill>
              </a:rPr>
              <a:t>+</a:t>
            </a:r>
            <a:r>
              <a:rPr lang="en-IN" altLang="en-US"/>
              <a:t>, is formed by electrophilic addition of Br</a:t>
            </a:r>
            <a:r>
              <a:rPr lang="en-IN" altLang="en-US" baseline="30000"/>
              <a:t>+</a:t>
            </a:r>
            <a:r>
              <a:rPr lang="en-IN" altLang="en-US"/>
              <a:t> to the alkene</a:t>
            </a:r>
            <a:endParaRPr lang="en-US" altLang="en-US"/>
          </a:p>
        </p:txBody>
      </p:sp>
      <p:pic>
        <p:nvPicPr>
          <p:cNvPr id="22532" name="Picture 6" descr="08_u010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884613"/>
            <a:ext cx="7315200" cy="335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Mechanism of Bromine Addition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691515" y="1371600"/>
            <a:ext cx="9031605" cy="5786120"/>
          </a:xfrm>
        </p:spPr>
        <p:txBody>
          <a:bodyPr/>
          <a:lstStyle/>
          <a:p>
            <a:r>
              <a:rPr lang="en-IN" altLang="en-US" dirty="0"/>
              <a:t>Bromonium ion is formed in a single step </a:t>
            </a:r>
          </a:p>
          <a:p>
            <a:pPr lvl="1"/>
            <a:r>
              <a:rPr lang="en-IN" altLang="en-US" dirty="0"/>
              <a:t>Interaction of the alkene with Br</a:t>
            </a:r>
            <a:r>
              <a:rPr lang="en-IN" altLang="en-US" baseline="-25000" dirty="0"/>
              <a:t>2</a:t>
            </a:r>
            <a:r>
              <a:rPr lang="en-IN" altLang="en-US" dirty="0"/>
              <a:t> and simultaneous loss of Br</a:t>
            </a:r>
            <a:r>
              <a:rPr lang="en-IN" altLang="en-US" baseline="30000" dirty="0"/>
              <a:t>-</a:t>
            </a:r>
          </a:p>
          <a:p>
            <a:r>
              <a:rPr lang="en-IN" altLang="en-US" dirty="0"/>
              <a:t>Reaction with Br</a:t>
            </a:r>
            <a:r>
              <a:rPr lang="en-IN" altLang="en-US" baseline="30000" dirty="0"/>
              <a:t>-</a:t>
            </a:r>
            <a:r>
              <a:rPr lang="en-IN" altLang="en-US" dirty="0"/>
              <a:t> ion occurs only from the opposite, unshielded side to give trans product</a:t>
            </a:r>
          </a:p>
          <a:p>
            <a:endParaRPr lang="en-US" altLang="en-US" dirty="0"/>
          </a:p>
        </p:txBody>
      </p:sp>
      <p:pic>
        <p:nvPicPr>
          <p:cNvPr id="24580" name="Picture 6" descr="08_u01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7"/>
          <a:stretch>
            <a:fillRect/>
          </a:stretch>
        </p:blipFill>
        <p:spPr bwMode="auto">
          <a:xfrm>
            <a:off x="2792413" y="3886200"/>
            <a:ext cx="4473575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Mechanism of Bromine Addition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Bromonium ions were postulated more than 75 years ago to explain </a:t>
            </a:r>
            <a:r>
              <a:rPr lang="en-IN" altLang="en-US"/>
              <a:t>stereochemistry of halogen addition to alkenes</a:t>
            </a:r>
          </a:p>
          <a:p>
            <a:r>
              <a:rPr lang="en-IN" altLang="en-US"/>
              <a:t>George </a:t>
            </a:r>
            <a:r>
              <a:rPr lang="en-US" altLang="en-US"/>
              <a:t>Olah showed that bromonium ions are stable in liquid SO</a:t>
            </a:r>
            <a:r>
              <a:rPr lang="en-US" altLang="en-US" baseline="-25000"/>
              <a:t>2</a:t>
            </a:r>
            <a:endParaRPr lang="en-US" altLang="en-US"/>
          </a:p>
        </p:txBody>
      </p:sp>
      <p:pic>
        <p:nvPicPr>
          <p:cNvPr id="26628" name="Picture 6" descr="08_u01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88" y="3810000"/>
            <a:ext cx="8583612" cy="290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Worked Example	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/>
              <a:t>Addition of HCl to 1,2-dimethylcyclohexene yields a mixture of two products</a:t>
            </a:r>
          </a:p>
          <a:p>
            <a:pPr lvl="1"/>
            <a:r>
              <a:rPr lang="en-IN" altLang="en-US"/>
              <a:t>Show the stereochemistry of each, and explain why a mixture is formed</a:t>
            </a:r>
          </a:p>
          <a:p>
            <a:r>
              <a:rPr lang="en-IN" altLang="en-US"/>
              <a:t>Solution:</a:t>
            </a:r>
          </a:p>
          <a:p>
            <a:endParaRPr lang="en-IN" altLang="en-US"/>
          </a:p>
          <a:p>
            <a:endParaRPr lang="en-IN" altLang="en-US"/>
          </a:p>
          <a:p>
            <a:endParaRPr lang="en-IN" altLang="en-US"/>
          </a:p>
          <a:p>
            <a:endParaRPr lang="en-IN" altLang="en-US"/>
          </a:p>
          <a:p>
            <a:endParaRPr lang="en-IN" altLang="en-US"/>
          </a:p>
          <a:p>
            <a:pPr marL="828675" lvl="2" indent="-382588"/>
            <a:r>
              <a:rPr lang="en-IN" altLang="en-US" sz="2600"/>
              <a:t>Addition of hydrogen halides involves formation of an open carbocation </a:t>
            </a:r>
          </a:p>
          <a:p>
            <a:endParaRPr lang="en-I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850" y="3683000"/>
            <a:ext cx="6870700" cy="233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Worked Example	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IN" altLang="en-US"/>
              <a:t>The carbocation, which is </a:t>
            </a:r>
            <a:r>
              <a:rPr lang="en-IN" altLang="en-US" i="1"/>
              <a:t>sp</a:t>
            </a:r>
            <a:r>
              <a:rPr lang="en-IN" altLang="en-US" baseline="30000"/>
              <a:t>2</a:t>
            </a:r>
            <a:r>
              <a:rPr lang="en-IN" altLang="en-US"/>
              <a:t>-hybridized and planar, can be attacked by chloride from either top or bottom</a:t>
            </a:r>
          </a:p>
          <a:p>
            <a:pPr lvl="1"/>
            <a:r>
              <a:rPr lang="en-IN" altLang="en-US"/>
              <a:t>This yields products in which the two methyl groups can be either </a:t>
            </a:r>
            <a:r>
              <a:rPr lang="en-IN" altLang="en-US" i="1"/>
              <a:t>cis</a:t>
            </a:r>
            <a:r>
              <a:rPr lang="en-IN" altLang="en-US"/>
              <a:t> or </a:t>
            </a:r>
            <a:r>
              <a:rPr lang="en-IN" altLang="en-US" i="1"/>
              <a:t>trans</a:t>
            </a:r>
            <a:r>
              <a:rPr lang="en-IN" altLang="en-US"/>
              <a:t> to each other</a:t>
            </a:r>
          </a:p>
          <a:p>
            <a:pPr lvl="1"/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 err="1"/>
              <a:t>Halohydrins</a:t>
            </a:r>
            <a:r>
              <a:rPr lang="en-US" altLang="en-US" sz="4400" dirty="0"/>
              <a:t> from Alkenes: Addition of HOX</a:t>
            </a:r>
          </a:p>
        </p:txBody>
      </p:sp>
      <p:sp>
        <p:nvSpPr>
          <p:cNvPr id="32771" name="Rectangle 40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Reaction of alkenes with hypohalous acids HO–Cl or HO–Br yields 1,2-halo alcohol, called a </a:t>
            </a:r>
            <a:r>
              <a:rPr lang="en-US" altLang="en-US" b="1">
                <a:solidFill>
                  <a:srgbClr val="0070C0"/>
                </a:solidFill>
              </a:rPr>
              <a:t>halohydrin</a:t>
            </a:r>
          </a:p>
          <a:p>
            <a:r>
              <a:rPr lang="en-US" altLang="en-US"/>
              <a:t>Addition takes place </a:t>
            </a:r>
            <a:r>
              <a:rPr lang="en-IN" altLang="en-US"/>
              <a:t>by reaction of the alkene with either Br</a:t>
            </a:r>
            <a:r>
              <a:rPr lang="en-IN" altLang="en-US" baseline="-25000"/>
              <a:t>2</a:t>
            </a:r>
            <a:r>
              <a:rPr lang="en-IN" altLang="en-US"/>
              <a:t> or Cl</a:t>
            </a:r>
            <a:r>
              <a:rPr lang="en-IN" altLang="en-US" baseline="-25000"/>
              <a:t>2</a:t>
            </a:r>
            <a:r>
              <a:rPr lang="en-IN" altLang="en-US"/>
              <a:t> in the presence of water</a:t>
            </a:r>
            <a:endParaRPr lang="en-US" altLang="en-US"/>
          </a:p>
        </p:txBody>
      </p:sp>
      <p:pic>
        <p:nvPicPr>
          <p:cNvPr id="32772" name="Picture 7" descr="08_u01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38" y="4289425"/>
            <a:ext cx="8564562" cy="302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>
                <a:solidFill>
                  <a:srgbClr val="FF0000"/>
                </a:solidFill>
              </a:rPr>
              <a:t>Figure 8.1</a:t>
            </a:r>
            <a:r>
              <a:rPr lang="en-US" altLang="en-US"/>
              <a:t> - Mechanism</a:t>
            </a:r>
          </a:p>
        </p:txBody>
      </p:sp>
      <p:pic>
        <p:nvPicPr>
          <p:cNvPr id="3481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25" y="1344613"/>
            <a:ext cx="6305550" cy="619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 err="1"/>
              <a:t>Halohydrins</a:t>
            </a:r>
            <a:r>
              <a:rPr lang="en-US" altLang="en-US" sz="4400" dirty="0"/>
              <a:t> from Alkenes: Addition of HOX</a:t>
            </a:r>
          </a:p>
        </p:txBody>
      </p:sp>
      <p:sp>
        <p:nvSpPr>
          <p:cNvPr id="36867" name="Rectangle 4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Bromohydrin formation </a:t>
            </a:r>
            <a:r>
              <a:rPr lang="en-IN" altLang="en-US" dirty="0"/>
              <a:t>is carried out in a solvent such as aqueous dimethyl sulfoxide, CH</a:t>
            </a:r>
            <a:r>
              <a:rPr lang="en-IN" altLang="en-US" baseline="-25000" dirty="0"/>
              <a:t>3</a:t>
            </a:r>
            <a:r>
              <a:rPr lang="en-IN" altLang="en-US" dirty="0"/>
              <a:t>SOCH</a:t>
            </a:r>
            <a:r>
              <a:rPr lang="en-IN" altLang="en-US" baseline="-25000" dirty="0"/>
              <a:t>3 </a:t>
            </a:r>
            <a:r>
              <a:rPr lang="en-IN" altLang="en-US" dirty="0"/>
              <a:t>(DMSO), using the reagent </a:t>
            </a:r>
            <a:r>
              <a:rPr lang="en-IN" altLang="en-US" i="1" dirty="0"/>
              <a:t>N</a:t>
            </a:r>
            <a:r>
              <a:rPr lang="en-IN" altLang="en-US" dirty="0"/>
              <a:t>-</a:t>
            </a:r>
            <a:r>
              <a:rPr lang="en-IN" altLang="en-US" dirty="0" err="1"/>
              <a:t>bromosuccinimide</a:t>
            </a:r>
            <a:r>
              <a:rPr lang="en-IN" altLang="en-US" dirty="0"/>
              <a:t> (NBS)</a:t>
            </a:r>
          </a:p>
          <a:p>
            <a:pPr lvl="1"/>
            <a:r>
              <a:rPr lang="en-US" altLang="en-US" dirty="0"/>
              <a:t>Produces bromine in organic solvents and is a safer source</a:t>
            </a:r>
          </a:p>
        </p:txBody>
      </p:sp>
      <p:pic>
        <p:nvPicPr>
          <p:cNvPr id="36868" name="Picture 6" descr="08_u01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3" y="4052887"/>
            <a:ext cx="8575675" cy="333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68873"/>
            <a:ext cx="9524999" cy="5786120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2800" dirty="0"/>
              <a:t>(8.1) </a:t>
            </a:r>
          </a:p>
          <a:p>
            <a:pPr>
              <a:defRPr/>
            </a:pPr>
            <a:r>
              <a:rPr lang="en-US" sz="2800" dirty="0"/>
              <a:t>Preparing alkenes: A preview of elimination reactions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2800" dirty="0"/>
              <a:t>(8.2)</a:t>
            </a:r>
          </a:p>
          <a:p>
            <a:pPr>
              <a:defRPr/>
            </a:pPr>
            <a:r>
              <a:rPr lang="en-US" sz="2800" dirty="0"/>
              <a:t>Halogenation of alkenes: Addition of X</a:t>
            </a:r>
            <a:r>
              <a:rPr lang="en-US" sz="2800" baseline="-25000" dirty="0"/>
              <a:t>2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2800" dirty="0"/>
              <a:t>(8.3)</a:t>
            </a:r>
          </a:p>
          <a:p>
            <a:pPr>
              <a:defRPr/>
            </a:pPr>
            <a:r>
              <a:rPr lang="en-US" sz="2800" dirty="0"/>
              <a:t>Halohydrins from alkenes: Addition of HOX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2800" dirty="0"/>
              <a:t>(8.4) </a:t>
            </a:r>
          </a:p>
          <a:p>
            <a:pPr>
              <a:defRPr/>
            </a:pPr>
            <a:r>
              <a:rPr lang="en-US" sz="2800" dirty="0"/>
              <a:t>Hydration of alkenes: Addition of H</a:t>
            </a:r>
            <a:r>
              <a:rPr lang="en-US" sz="2800" baseline="-25000" dirty="0"/>
              <a:t>2</a:t>
            </a:r>
            <a:r>
              <a:rPr lang="en-US" sz="2800" dirty="0"/>
              <a:t>O by oxymercuration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2800" dirty="0"/>
              <a:t>(8.5) </a:t>
            </a:r>
          </a:p>
          <a:p>
            <a:pPr>
              <a:defRPr/>
            </a:pPr>
            <a:r>
              <a:rPr lang="en-US" sz="2800" dirty="0"/>
              <a:t>Hydration of alkenes: Addition of H</a:t>
            </a:r>
            <a:r>
              <a:rPr lang="en-US" sz="2800" baseline="-25000" dirty="0"/>
              <a:t>2</a:t>
            </a:r>
            <a:r>
              <a:rPr lang="en-US" sz="2800" dirty="0"/>
              <a:t>O by hydroboration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Worked Example	</a:t>
            </a:r>
            <a:endParaRPr lang="en-US" altLang="en-US"/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/>
              <a:t>What product would you expect from the reaction of cyclopentene with NBS and water? </a:t>
            </a:r>
          </a:p>
          <a:p>
            <a:pPr lvl="1"/>
            <a:r>
              <a:rPr lang="en-IN" altLang="en-US"/>
              <a:t>Show the stereochemistry</a:t>
            </a:r>
          </a:p>
          <a:p>
            <a:r>
              <a:rPr lang="en-IN" altLang="en-US"/>
              <a:t>Solution:</a:t>
            </a:r>
          </a:p>
          <a:p>
            <a:endParaRPr lang="en-IN" altLang="en-US"/>
          </a:p>
          <a:p>
            <a:endParaRPr lang="en-IN" altLang="en-US"/>
          </a:p>
          <a:p>
            <a:endParaRPr lang="en-IN" altLang="en-US"/>
          </a:p>
          <a:p>
            <a:endParaRPr lang="en-IN" altLang="en-US"/>
          </a:p>
          <a:p>
            <a:endParaRPr lang="en-IN" altLang="en-US"/>
          </a:p>
          <a:p>
            <a:pPr lvl="1"/>
            <a:r>
              <a:rPr lang="en-IN" altLang="en-US"/>
              <a:t>–Br and –OH are </a:t>
            </a:r>
            <a:r>
              <a:rPr lang="en-IN" altLang="en-US" i="1"/>
              <a:t>trans</a:t>
            </a:r>
            <a:r>
              <a:rPr lang="en-IN" altLang="en-US"/>
              <a:t> in the product</a:t>
            </a:r>
          </a:p>
          <a:p>
            <a:pPr lvl="2"/>
            <a:endParaRPr lang="en-US" altLang="en-US"/>
          </a:p>
        </p:txBody>
      </p:sp>
      <p:pic>
        <p:nvPicPr>
          <p:cNvPr id="3891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950" y="3657600"/>
            <a:ext cx="7556500" cy="206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Hydration of Alkenes: Addition of H</a:t>
            </a:r>
            <a:r>
              <a:rPr lang="en-US" altLang="en-US" baseline="-25000" dirty="0"/>
              <a:t>2</a:t>
            </a:r>
            <a:r>
              <a:rPr lang="en-US" altLang="en-US" dirty="0"/>
              <a:t>O by </a:t>
            </a:r>
            <a:r>
              <a:rPr lang="en-US" altLang="en-US" dirty="0" err="1"/>
              <a:t>Oxymercuration</a:t>
            </a:r>
            <a:endParaRPr lang="en-US" altLang="en-US" dirty="0"/>
          </a:p>
        </p:txBody>
      </p:sp>
      <p:sp>
        <p:nvSpPr>
          <p:cNvPr id="40963" name="Rectangle 41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Hydration of an alkene is the addition of H</a:t>
            </a:r>
            <a:r>
              <a:rPr lang="en-US" altLang="en-US" baseline="-25000"/>
              <a:t>2</a:t>
            </a:r>
            <a:r>
              <a:rPr lang="en-US" altLang="en-US"/>
              <a:t>O to give an alcohol</a:t>
            </a:r>
          </a:p>
          <a:p>
            <a:r>
              <a:rPr lang="en-US" altLang="en-US"/>
              <a:t>Reaction </a:t>
            </a:r>
            <a:r>
              <a:rPr lang="en-IN" altLang="en-US"/>
              <a:t>takes place on treatment of the alkene with water and a strong acid catalyst</a:t>
            </a:r>
            <a:endParaRPr lang="en-US" altLang="en-US"/>
          </a:p>
        </p:txBody>
      </p:sp>
      <p:pic>
        <p:nvPicPr>
          <p:cNvPr id="40964" name="Picture 7" descr="08_u01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886200"/>
            <a:ext cx="8564563" cy="231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>
                <a:solidFill>
                  <a:srgbClr val="FF0000"/>
                </a:solidFill>
              </a:rPr>
              <a:t>Figure 8.2 </a:t>
            </a:r>
            <a:r>
              <a:rPr lang="en-US" altLang="en-US"/>
              <a:t>-</a:t>
            </a:r>
            <a:r>
              <a:rPr lang="en-US" altLang="en-US" b="1"/>
              <a:t> </a:t>
            </a:r>
            <a:r>
              <a:rPr lang="en-US" altLang="en-US"/>
              <a:t>Mechanism</a:t>
            </a:r>
          </a:p>
        </p:txBody>
      </p:sp>
      <p:pic>
        <p:nvPicPr>
          <p:cNvPr id="43011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999" y="1568450"/>
            <a:ext cx="4433590" cy="5786438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Hydration of Alkenes: Addition of H</a:t>
            </a:r>
            <a:r>
              <a:rPr lang="en-US" altLang="en-US" baseline="-25000" dirty="0"/>
              <a:t>2</a:t>
            </a:r>
            <a:r>
              <a:rPr lang="en-US" altLang="en-US" dirty="0"/>
              <a:t>O by </a:t>
            </a:r>
            <a:r>
              <a:rPr lang="en-US" altLang="en-US" dirty="0" err="1"/>
              <a:t>Oxymercuration</a:t>
            </a:r>
            <a:endParaRPr lang="en-US" altLang="en-US" dirty="0"/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/>
              <a:t>Acid-catalyzed hydration of isolated double bonds is uncommon in biological pathways</a:t>
            </a:r>
          </a:p>
          <a:p>
            <a:r>
              <a:rPr lang="en-IN" altLang="en-US"/>
              <a:t>Fumarate is hydrated to give malate as one step in the citric acid cycle of food metabolism</a:t>
            </a:r>
          </a:p>
          <a:p>
            <a:endParaRPr lang="en-IN" altLang="en-US"/>
          </a:p>
          <a:p>
            <a:endParaRPr lang="en-IN" altLang="en-US"/>
          </a:p>
          <a:p>
            <a:endParaRPr lang="en-IN" altLang="en-US"/>
          </a:p>
          <a:p>
            <a:endParaRPr lang="en-IN" altLang="en-US"/>
          </a:p>
          <a:p>
            <a:r>
              <a:rPr lang="en-IN" altLang="en-US"/>
              <a:t>In the laboratory, alkenes are often hydrated by the </a:t>
            </a:r>
            <a:r>
              <a:rPr lang="en-IN" altLang="en-US" b="1">
                <a:solidFill>
                  <a:srgbClr val="0070C0"/>
                </a:solidFill>
              </a:rPr>
              <a:t>oxymercuration–</a:t>
            </a:r>
            <a:r>
              <a:rPr lang="en-US" altLang="en-US" b="1">
                <a:solidFill>
                  <a:srgbClr val="0070C0"/>
                </a:solidFill>
              </a:rPr>
              <a:t>demercuration </a:t>
            </a:r>
            <a:r>
              <a:rPr lang="en-US" altLang="en-US"/>
              <a:t>procedure</a:t>
            </a:r>
          </a:p>
          <a:p>
            <a:pPr lvl="1"/>
            <a:endParaRPr lang="en-US" altLang="en-US"/>
          </a:p>
        </p:txBody>
      </p:sp>
      <p:pic>
        <p:nvPicPr>
          <p:cNvPr id="4506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25" y="3505200"/>
            <a:ext cx="8312150" cy="160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Oxymercuration Intermediates</a:t>
            </a:r>
          </a:p>
        </p:txBody>
      </p:sp>
      <p:sp>
        <p:nvSpPr>
          <p:cNvPr id="47107" name="Rectangle 41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/>
              <a:t>Reaction is initiated by electrophilic addition of Hg</a:t>
            </a:r>
            <a:r>
              <a:rPr lang="en-IN" altLang="en-US" baseline="30000"/>
              <a:t>2+</a:t>
            </a:r>
            <a:r>
              <a:rPr lang="en-IN" altLang="en-US"/>
              <a:t> ion to the alkene</a:t>
            </a:r>
          </a:p>
          <a:p>
            <a:pPr lvl="1"/>
            <a:r>
              <a:rPr lang="en-IN" altLang="en-US"/>
              <a:t>Gives an intermediate mercurinium ion</a:t>
            </a:r>
          </a:p>
          <a:p>
            <a:r>
              <a:rPr lang="en-IN" altLang="en-US"/>
              <a:t>Regiochemistry of the reaction corresponds to Markovnikov </a:t>
            </a:r>
            <a:r>
              <a:rPr lang="en-US" altLang="en-US"/>
              <a:t>addition of H</a:t>
            </a:r>
            <a:r>
              <a:rPr lang="en-US" altLang="en-US" baseline="-25000"/>
              <a:t>2</a:t>
            </a:r>
            <a:r>
              <a:rPr lang="en-US" altLang="en-US"/>
              <a:t>O</a:t>
            </a:r>
          </a:p>
        </p:txBody>
      </p:sp>
      <p:pic>
        <p:nvPicPr>
          <p:cNvPr id="47108" name="Picture 10" descr="08_0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63" y="4087813"/>
            <a:ext cx="8783637" cy="209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Worked Examples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IN" dirty="0"/>
              <a:t>What products would you expect from oxymercuration–demercuration of the </a:t>
            </a:r>
            <a:r>
              <a:rPr lang="en-US" dirty="0"/>
              <a:t>following alkenes?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dirty="0"/>
              <a:t>    a)</a:t>
            </a:r>
          </a:p>
          <a:p>
            <a:pPr>
              <a:defRPr/>
            </a:pPr>
            <a:endParaRPr lang="en-IN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dirty="0"/>
              <a:t>    b)</a:t>
            </a:r>
          </a:p>
          <a:p>
            <a:pPr>
              <a:defRPr/>
            </a:pPr>
            <a:endParaRPr lang="en-IN" dirty="0"/>
          </a:p>
          <a:p>
            <a:pPr>
              <a:defRPr/>
            </a:pPr>
            <a:r>
              <a:rPr lang="en-IN" dirty="0"/>
              <a:t>Solution:</a:t>
            </a:r>
          </a:p>
          <a:p>
            <a:pPr lvl="1">
              <a:defRPr/>
            </a:pPr>
            <a:r>
              <a:rPr lang="en-IN" dirty="0"/>
              <a:t>Oxymercuration is equivalent to Markovnikov addition of H</a:t>
            </a:r>
            <a:r>
              <a:rPr lang="en-IN" baseline="-25000" dirty="0"/>
              <a:t>2</a:t>
            </a:r>
            <a:r>
              <a:rPr lang="en-IN" dirty="0"/>
              <a:t>O to an </a:t>
            </a:r>
            <a:r>
              <a:rPr lang="en-US" dirty="0"/>
              <a:t>alkene</a:t>
            </a:r>
          </a:p>
          <a:p>
            <a:pPr marL="509588" lvl="1" indent="0">
              <a:buFont typeface="Wingdings" panose="05000000000000000000" pitchFamily="2" charset="2"/>
              <a:buNone/>
              <a:defRPr/>
            </a:pPr>
            <a:endParaRPr lang="en-US" dirty="0"/>
          </a:p>
          <a:p>
            <a:pPr marL="509588" lvl="1" indent="0">
              <a:buFont typeface="Wingdings" panose="05000000000000000000" pitchFamily="2" charset="2"/>
              <a:buNone/>
              <a:defRPr/>
            </a:pPr>
            <a:r>
              <a:rPr lang="en-IN" dirty="0"/>
              <a:t>a) </a:t>
            </a:r>
          </a:p>
          <a:p>
            <a:pPr lvl="1">
              <a:defRPr/>
            </a:pPr>
            <a:endParaRPr lang="en-US" dirty="0"/>
          </a:p>
        </p:txBody>
      </p:sp>
      <p:pic>
        <p:nvPicPr>
          <p:cNvPr id="4915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650" y="2855913"/>
            <a:ext cx="28702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7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650" y="3703638"/>
            <a:ext cx="24892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688" y="6426200"/>
            <a:ext cx="8313737" cy="11001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Worked Examples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09588" lvl="1" indent="0">
              <a:buFont typeface="Wingdings" panose="05000000000000000000" pitchFamily="2" charset="2"/>
              <a:buNone/>
            </a:pPr>
            <a:endParaRPr lang="en-IN" altLang="en-US"/>
          </a:p>
          <a:p>
            <a:pPr marL="509588" lvl="1" indent="0">
              <a:buFont typeface="Wingdings" panose="05000000000000000000" pitchFamily="2" charset="2"/>
              <a:buNone/>
            </a:pPr>
            <a:r>
              <a:rPr lang="en-IN" altLang="en-US"/>
              <a:t>b)</a:t>
            </a:r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38" y="1524000"/>
            <a:ext cx="8088312" cy="129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Hydration of Alkenes: Addition of H</a:t>
            </a:r>
            <a:r>
              <a:rPr lang="en-US" altLang="en-US" baseline="-25000" dirty="0"/>
              <a:t>2</a:t>
            </a:r>
            <a:r>
              <a:rPr lang="en-US" altLang="en-US" dirty="0"/>
              <a:t>O by Hydroboration</a:t>
            </a:r>
          </a:p>
        </p:txBody>
      </p:sp>
      <p:sp>
        <p:nvSpPr>
          <p:cNvPr id="53251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>
                <a:solidFill>
                  <a:srgbClr val="0070C0"/>
                </a:solidFill>
              </a:rPr>
              <a:t>Hydroboration</a:t>
            </a:r>
            <a:r>
              <a:rPr lang="en-US" altLang="en-US"/>
              <a:t>: </a:t>
            </a:r>
            <a:r>
              <a:rPr lang="en-IN" altLang="en-US"/>
              <a:t>Process involving addition of a B–H bond of borane, BH</a:t>
            </a:r>
            <a:r>
              <a:rPr lang="en-IN" altLang="en-US" baseline="-25000"/>
              <a:t>3</a:t>
            </a:r>
            <a:r>
              <a:rPr lang="en-IN" altLang="en-US"/>
              <a:t>, to an alkene to yield an organoborane intermediate, RBH</a:t>
            </a:r>
            <a:r>
              <a:rPr lang="en-IN" altLang="en-US" baseline="-25000"/>
              <a:t>2</a:t>
            </a:r>
          </a:p>
          <a:p>
            <a:endParaRPr lang="en-IN" altLang="en-US" baseline="-25000"/>
          </a:p>
          <a:p>
            <a:endParaRPr lang="en-IN" altLang="en-US" baseline="-25000"/>
          </a:p>
          <a:p>
            <a:endParaRPr lang="en-IN" altLang="en-US" baseline="-25000"/>
          </a:p>
          <a:p>
            <a:endParaRPr lang="en-IN" altLang="en-US" baseline="-25000"/>
          </a:p>
          <a:p>
            <a:endParaRPr lang="en-IN" altLang="en-US" baseline="-25000"/>
          </a:p>
          <a:p>
            <a:endParaRPr lang="en-IN" altLang="en-US"/>
          </a:p>
          <a:p>
            <a:endParaRPr lang="en-IN" altLang="en-US"/>
          </a:p>
          <a:p>
            <a:r>
              <a:rPr lang="en-IN" altLang="en-US"/>
              <a:t>Boron has six atoms in its valance shell making borane a very reactive Lewis acid</a:t>
            </a:r>
          </a:p>
          <a:p>
            <a:endParaRPr lang="en-US" altLang="en-US"/>
          </a:p>
        </p:txBody>
      </p:sp>
      <p:pic>
        <p:nvPicPr>
          <p:cNvPr id="53252" name="Picture 7" descr="08_u02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116263"/>
            <a:ext cx="9431338" cy="186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 </a:t>
            </a:r>
            <a:endParaRPr lang="en-CA" altLang="en-US"/>
          </a:p>
        </p:txBody>
      </p:sp>
      <p:sp>
        <p:nvSpPr>
          <p:cNvPr id="55299" name="Rectangle 11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/>
              <a:t>Alkene reacts with BH</a:t>
            </a:r>
            <a:r>
              <a:rPr lang="en-IN" altLang="en-US" baseline="-25000"/>
              <a:t>3</a:t>
            </a:r>
            <a:r>
              <a:rPr lang="en-IN" altLang="en-US"/>
              <a:t> in THF solution, rapid addition to the double bond occurs three times and a trialkylborane is formed</a:t>
            </a:r>
            <a:endParaRPr lang="en-US" altLang="en-US"/>
          </a:p>
          <a:p>
            <a:endParaRPr lang="en-IN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Net effect of the </a:t>
            </a:r>
            <a:r>
              <a:rPr lang="en-IN" altLang="en-US"/>
              <a:t>two-step hydroboration–oxidation sequence is hydration of the alkene double </a:t>
            </a:r>
            <a:r>
              <a:rPr lang="en-US" altLang="en-US"/>
              <a:t>bond</a:t>
            </a:r>
            <a:br>
              <a:rPr lang="en-US" altLang="en-US"/>
            </a:br>
            <a:endParaRPr lang="en-CA" altLang="en-US"/>
          </a:p>
        </p:txBody>
      </p:sp>
      <p:sp>
        <p:nvSpPr>
          <p:cNvPr id="55300" name="Rectangle 14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8134350" cy="1295400"/>
          </a:xfrm>
          <a:noFill/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en-US" dirty="0"/>
              <a:t>Hydration of Alkenes: Addition of H</a:t>
            </a:r>
            <a:r>
              <a:rPr lang="en-US" altLang="en-US" baseline="-25000" dirty="0"/>
              <a:t>2</a:t>
            </a:r>
            <a:r>
              <a:rPr lang="en-US" altLang="en-US" dirty="0"/>
              <a:t>O by Hydroboration</a:t>
            </a:r>
            <a:endParaRPr lang="en-CA" altLang="en-US" dirty="0"/>
          </a:p>
        </p:txBody>
      </p:sp>
      <p:pic>
        <p:nvPicPr>
          <p:cNvPr id="55301" name="Picture 8" descr="08_u02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5" y="2895600"/>
            <a:ext cx="9164638" cy="238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en-US" dirty="0"/>
              <a:t>Hydration of Alkenes: Addition of H</a:t>
            </a:r>
            <a:r>
              <a:rPr lang="en-US" altLang="en-US" baseline="-25000" dirty="0"/>
              <a:t>2</a:t>
            </a:r>
            <a:r>
              <a:rPr lang="en-US" altLang="en-US" dirty="0"/>
              <a:t>O by Hydroboration</a:t>
            </a:r>
            <a:endParaRPr lang="en-CA" altLang="en-US" dirty="0"/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/>
              <a:t>Regiochemistry that results when an unsymmetrical alkene is hydroborated makes the hydroboration reaction very useful</a:t>
            </a:r>
          </a:p>
          <a:p>
            <a:r>
              <a:rPr lang="en-IN" altLang="en-US"/>
              <a:t>During hydroboration–oxidation of                              1-methylcyclopentene, boron and hydrogen add to the alkene from the same face of the double bond </a:t>
            </a:r>
            <a:r>
              <a:rPr lang="en-US" altLang="en-US"/>
              <a:t>with </a:t>
            </a:r>
            <a:r>
              <a:rPr lang="en-US" altLang="en-US" b="1">
                <a:solidFill>
                  <a:srgbClr val="0070C0"/>
                </a:solidFill>
              </a:rPr>
              <a:t>syn stereochemistry</a:t>
            </a:r>
            <a:endParaRPr lang="en-US" altLang="en-US">
              <a:solidFill>
                <a:srgbClr val="0070C0"/>
              </a:solidFill>
            </a:endParaRPr>
          </a:p>
        </p:txBody>
      </p:sp>
      <p:pic>
        <p:nvPicPr>
          <p:cNvPr id="57348" name="Picture 6" descr="08_u02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50" y="5094288"/>
            <a:ext cx="8583613" cy="267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568873"/>
            <a:ext cx="9494520" cy="5786120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2800" dirty="0"/>
              <a:t>(8.6) </a:t>
            </a:r>
          </a:p>
          <a:p>
            <a:pPr>
              <a:defRPr/>
            </a:pPr>
            <a:r>
              <a:rPr lang="en-US" sz="2800" dirty="0"/>
              <a:t>Reduction of alkenes: Hydrogenation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2800" dirty="0"/>
              <a:t>(8.7)</a:t>
            </a:r>
          </a:p>
          <a:p>
            <a:pPr>
              <a:defRPr/>
            </a:pPr>
            <a:r>
              <a:rPr lang="en-US" sz="2800" dirty="0"/>
              <a:t>Oxidation of alkenes: Epoxidation and hydroxylation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2800" dirty="0"/>
              <a:t>(8.8) </a:t>
            </a:r>
          </a:p>
          <a:p>
            <a:pPr>
              <a:defRPr/>
            </a:pPr>
            <a:r>
              <a:rPr lang="en-US" sz="2800" dirty="0"/>
              <a:t>Oxidation of alkenes: Cleavage to carbonyl  compounds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sz="2800" dirty="0"/>
              <a:t>(8.9) </a:t>
            </a:r>
          </a:p>
          <a:p>
            <a:pPr>
              <a:defRPr/>
            </a:pPr>
            <a:r>
              <a:rPr lang="en-IN" sz="2800" dirty="0"/>
              <a:t>Addition of carbenes to </a:t>
            </a:r>
            <a:r>
              <a:rPr lang="en-US" sz="2800" dirty="0"/>
              <a:t>alkenes: Cyclopropane synthesis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2800" dirty="0"/>
              <a:t>(8.10) </a:t>
            </a:r>
          </a:p>
          <a:p>
            <a:pPr>
              <a:defRPr/>
            </a:pPr>
            <a:r>
              <a:rPr lang="en-US" sz="2800" dirty="0"/>
              <a:t>Radical additions to alkenes: Chain-growth polymers</a:t>
            </a:r>
          </a:p>
          <a:p>
            <a:pPr>
              <a:defRPr/>
            </a:pPr>
            <a:endParaRPr lang="en-US" sz="28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en-US"/>
              <a:t>Hydroboration</a:t>
            </a:r>
            <a:endParaRPr lang="en-CA" altLang="en-US"/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>
          <a:xfrm>
            <a:off x="691515" y="1529080"/>
            <a:ext cx="9031605" cy="5786120"/>
          </a:xfrm>
        </p:spPr>
        <p:txBody>
          <a:bodyPr/>
          <a:lstStyle/>
          <a:p>
            <a:r>
              <a:rPr lang="en-IN" altLang="en-US" sz="2500" dirty="0"/>
              <a:t>Differs from other alkene addition reactions</a:t>
            </a:r>
          </a:p>
          <a:p>
            <a:pPr lvl="1"/>
            <a:r>
              <a:rPr lang="en-US" altLang="en-US" sz="2500" dirty="0"/>
              <a:t>Occurs in a single </a:t>
            </a:r>
            <a:r>
              <a:rPr lang="en-IN" altLang="en-US" sz="2500" dirty="0"/>
              <a:t>step without a carbocation intermediate</a:t>
            </a:r>
            <a:endParaRPr lang="en-US" altLang="en-US" sz="2500" dirty="0"/>
          </a:p>
          <a:p>
            <a:r>
              <a:rPr lang="en-IN" altLang="en-US" sz="2500" dirty="0"/>
              <a:t>Attachment of boron is </a:t>
            </a:r>
            <a:r>
              <a:rPr lang="en-IN" altLang="en-US" sz="2500" dirty="0" err="1"/>
              <a:t>favored</a:t>
            </a:r>
            <a:endParaRPr lang="en-US" altLang="en-US" sz="2500" dirty="0">
              <a:solidFill>
                <a:srgbClr val="0070C0"/>
              </a:solidFill>
            </a:endParaRPr>
          </a:p>
          <a:p>
            <a:pPr lvl="1"/>
            <a:r>
              <a:rPr lang="en-US" altLang="en-US" sz="2500" dirty="0"/>
              <a:t>Non-Markovnikov </a:t>
            </a:r>
            <a:r>
              <a:rPr lang="en-US" altLang="en-US" sz="2500" dirty="0" err="1"/>
              <a:t>regiochemistry</a:t>
            </a:r>
            <a:r>
              <a:rPr lang="en-US" altLang="en-US" sz="2500" dirty="0"/>
              <a:t> occurs</a:t>
            </a:r>
            <a:endParaRPr lang="en-US" altLang="en-US" sz="2500" dirty="0">
              <a:solidFill>
                <a:srgbClr val="0070C0"/>
              </a:solidFill>
            </a:endParaRPr>
          </a:p>
        </p:txBody>
      </p:sp>
      <p:pic>
        <p:nvPicPr>
          <p:cNvPr id="59396" name="Picture 6" descr="08_0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810000"/>
            <a:ext cx="7148513" cy="371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Worked Example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/>
              <a:t>What alkene might be used to prepare the following alcohol by </a:t>
            </a:r>
            <a:r>
              <a:rPr lang="en-US" altLang="en-US"/>
              <a:t>hydroboration–oxidation?</a:t>
            </a:r>
          </a:p>
          <a:p>
            <a:endParaRPr lang="en-IN" altLang="en-US"/>
          </a:p>
          <a:p>
            <a:endParaRPr lang="en-IN" altLang="en-US"/>
          </a:p>
          <a:p>
            <a:endParaRPr lang="en-IN" altLang="en-US"/>
          </a:p>
          <a:p>
            <a:r>
              <a:rPr lang="en-IN" altLang="en-US"/>
              <a:t>Solution:</a:t>
            </a:r>
          </a:p>
          <a:p>
            <a:pPr lvl="1"/>
            <a:r>
              <a:rPr lang="en-IN" altLang="en-US"/>
              <a:t>The products result from hydroboration/oxidation of a double bond</a:t>
            </a:r>
          </a:p>
          <a:p>
            <a:pPr lvl="1"/>
            <a:r>
              <a:rPr lang="en-IN" altLang="en-US"/>
              <a:t>The –OH group is bonded to the less substituted carbon of the double bond in the starting </a:t>
            </a:r>
            <a:r>
              <a:rPr lang="en-US" altLang="en-US"/>
              <a:t>material</a:t>
            </a:r>
            <a:endParaRPr lang="en-IN" altLang="en-US"/>
          </a:p>
          <a:p>
            <a:pPr lvl="1"/>
            <a:endParaRPr lang="en-IN" altLang="en-US"/>
          </a:p>
          <a:p>
            <a:pPr lvl="1"/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pic>
        <p:nvPicPr>
          <p:cNvPr id="6144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411413"/>
            <a:ext cx="2559050" cy="145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88" y="6267450"/>
            <a:ext cx="8926512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Reduction of Alkenes: Hydrogenation</a:t>
            </a:r>
          </a:p>
        </p:txBody>
      </p:sp>
      <p:sp>
        <p:nvSpPr>
          <p:cNvPr id="63491" name="Rectangle 4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>
                <a:solidFill>
                  <a:srgbClr val="0070C0"/>
                </a:solidFill>
              </a:rPr>
              <a:t>Hydrogenated</a:t>
            </a:r>
            <a:r>
              <a:rPr lang="en-US" altLang="en-US">
                <a:solidFill>
                  <a:srgbClr val="002060"/>
                </a:solidFill>
              </a:rPr>
              <a:t>: </a:t>
            </a:r>
            <a:r>
              <a:rPr lang="en-IN" altLang="en-US"/>
              <a:t>Addition of hydrogen to a double or triple bond to yield a saturated product</a:t>
            </a:r>
          </a:p>
          <a:p>
            <a:r>
              <a:rPr lang="en-US" altLang="en-US" b="1">
                <a:solidFill>
                  <a:srgbClr val="0070C0"/>
                </a:solidFill>
              </a:rPr>
              <a:t>Reduction</a:t>
            </a:r>
            <a:r>
              <a:rPr lang="en-US" altLang="en-US"/>
              <a:t>: </a:t>
            </a:r>
            <a:r>
              <a:rPr lang="en-IN" altLang="en-US"/>
              <a:t>Reaction that results in gain of </a:t>
            </a:r>
            <a:r>
              <a:rPr lang="en-US" altLang="en-US"/>
              <a:t>electron density for carbon caused either by:</a:t>
            </a:r>
          </a:p>
          <a:p>
            <a:pPr lvl="1"/>
            <a:r>
              <a:rPr lang="en-US" altLang="en-US"/>
              <a:t>Formation between carbon </a:t>
            </a:r>
            <a:r>
              <a:rPr lang="en-IN" altLang="en-US"/>
              <a:t>and a less electronegative atom</a:t>
            </a:r>
          </a:p>
          <a:p>
            <a:pPr lvl="1"/>
            <a:r>
              <a:rPr lang="en-US" altLang="en-US"/>
              <a:t>Bond-breaking </a:t>
            </a:r>
            <a:r>
              <a:rPr lang="en-IN" altLang="en-US"/>
              <a:t>between carbon and a more electronegative atom</a:t>
            </a:r>
          </a:p>
          <a:p>
            <a:endParaRPr lang="en-US" altLang="en-US"/>
          </a:p>
          <a:p>
            <a:pPr lvl="1"/>
            <a:endParaRPr lang="en-IN" altLang="en-US"/>
          </a:p>
        </p:txBody>
      </p:sp>
    </p:spTree>
  </p:cSld>
  <p:clrMapOvr>
    <a:masterClrMapping/>
  </p:clrMapOvr>
  <p:transition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Reduction of Alkenes: </a:t>
            </a:r>
            <a:br>
              <a:rPr lang="en-US" altLang="en-US"/>
            </a:br>
            <a:r>
              <a:rPr lang="en-US" altLang="en-US"/>
              <a:t>Hydrogenation</a:t>
            </a:r>
          </a:p>
        </p:txBody>
      </p:sp>
      <p:sp>
        <p:nvSpPr>
          <p:cNvPr id="65539" name="Rectangle 4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IN" altLang="en-US"/>
          </a:p>
          <a:p>
            <a:endParaRPr lang="en-IN" altLang="en-US"/>
          </a:p>
          <a:p>
            <a:endParaRPr lang="en-IN" altLang="en-US"/>
          </a:p>
          <a:p>
            <a:endParaRPr lang="en-US" altLang="en-US"/>
          </a:p>
          <a:p>
            <a:r>
              <a:rPr lang="en-IN" altLang="en-US"/>
              <a:t>Usually occurs with syn </a:t>
            </a:r>
            <a:r>
              <a:rPr lang="en-US" altLang="en-US"/>
              <a:t>stereochemistry</a:t>
            </a:r>
          </a:p>
          <a:p>
            <a:r>
              <a:rPr lang="en-IN" altLang="en-US"/>
              <a:t>H</a:t>
            </a:r>
            <a:r>
              <a:rPr lang="en-IN" altLang="en-US" baseline="-25000"/>
              <a:t>2</a:t>
            </a:r>
            <a:r>
              <a:rPr lang="en-IN" altLang="en-US"/>
              <a:t> is adsorbed onto the catalyst surface</a:t>
            </a:r>
            <a:endParaRPr lang="en-US" altLang="en-US"/>
          </a:p>
        </p:txBody>
      </p:sp>
      <p:pic>
        <p:nvPicPr>
          <p:cNvPr id="65540" name="Picture 6" descr="08_u03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025" y="1371600"/>
            <a:ext cx="7165975" cy="331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>
                <a:solidFill>
                  <a:srgbClr val="FF0000"/>
                </a:solidFill>
              </a:rPr>
              <a:t>Figure 8.5 </a:t>
            </a:r>
            <a:r>
              <a:rPr lang="en-US" altLang="en-US"/>
              <a:t>-</a:t>
            </a:r>
            <a:r>
              <a:rPr lang="en-US" altLang="en-US" b="1"/>
              <a:t> </a:t>
            </a:r>
            <a:r>
              <a:rPr lang="en-US" altLang="en-US"/>
              <a:t>Mechanism</a:t>
            </a:r>
          </a:p>
        </p:txBody>
      </p:sp>
      <p:pic>
        <p:nvPicPr>
          <p:cNvPr id="67587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630" y="1568450"/>
            <a:ext cx="4506328" cy="5786438"/>
          </a:xfr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Reduction of Alkenes: </a:t>
            </a:r>
            <a:br>
              <a:rPr lang="en-US" altLang="en-US"/>
            </a:br>
            <a:r>
              <a:rPr lang="en-US" altLang="en-US"/>
              <a:t>Hydrogenation</a:t>
            </a:r>
          </a:p>
        </p:txBody>
      </p:sp>
      <p:sp>
        <p:nvSpPr>
          <p:cNvPr id="69635" name="Rectangle 4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/>
              <a:t>Catalytic hydrogenation is extremely sensitive to the steric environment around the double bond</a:t>
            </a:r>
          </a:p>
          <a:p>
            <a:r>
              <a:rPr lang="en-US" altLang="en-US"/>
              <a:t>In</a:t>
            </a:r>
            <a:r>
              <a:rPr lang="en-US" altLang="en-US" i="1">
                <a:cs typeface="Arial" panose="020B0604020202020204" pitchFamily="34" charset="0"/>
              </a:rPr>
              <a:t> </a:t>
            </a:r>
            <a:r>
              <a:rPr lang="el-GR" altLang="en-US" i="1">
                <a:cs typeface="Arial" panose="020B0604020202020204" pitchFamily="34" charset="0"/>
              </a:rPr>
              <a:t>α</a:t>
            </a:r>
            <a:r>
              <a:rPr lang="en-US" altLang="en-US"/>
              <a:t>-pinene reduction </a:t>
            </a:r>
            <a:r>
              <a:rPr lang="en-IN" altLang="en-US"/>
              <a:t>occurs exclusively from the bottom face</a:t>
            </a:r>
            <a:endParaRPr lang="en-US" altLang="en-US"/>
          </a:p>
        </p:txBody>
      </p:sp>
      <p:sp>
        <p:nvSpPr>
          <p:cNvPr id="69636" name="Text Box 39"/>
          <p:cNvSpPr txBox="1">
            <a:spLocks noChangeArrowheads="1"/>
          </p:cNvSpPr>
          <p:nvPr/>
        </p:nvSpPr>
        <p:spPr bwMode="auto">
          <a:xfrm>
            <a:off x="936625" y="6546850"/>
            <a:ext cx="8380413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490538"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90538"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90538"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90538"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90538"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9053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9053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9053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9053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C1C2"/>
              </a:buClr>
              <a:buSzPct val="46000"/>
              <a:buFont typeface="Monotype Sorts" charset="2"/>
              <a:buChar char="l"/>
            </a:pPr>
            <a:endParaRPr lang="en-CA" altLang="en-US" sz="2500">
              <a:latin typeface="Times New Roman" panose="02020603050405020304" pitchFamily="18" charset="0"/>
            </a:endParaRPr>
          </a:p>
        </p:txBody>
      </p:sp>
      <p:pic>
        <p:nvPicPr>
          <p:cNvPr id="69637" name="Picture 7" descr="08_u03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810000"/>
            <a:ext cx="8583613" cy="329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Reduction of Alkenes: </a:t>
            </a:r>
            <a:br>
              <a:rPr lang="en-US" altLang="en-US"/>
            </a:br>
            <a:r>
              <a:rPr lang="en-US" altLang="en-US"/>
              <a:t>Hydrogenation</a:t>
            </a:r>
          </a:p>
        </p:txBody>
      </p:sp>
      <p:sp>
        <p:nvSpPr>
          <p:cNvPr id="716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Catalytic hydrogenation is </a:t>
            </a:r>
            <a:r>
              <a:rPr lang="en-IN" altLang="en-US"/>
              <a:t>important in the food industry</a:t>
            </a:r>
          </a:p>
          <a:p>
            <a:r>
              <a:rPr lang="en-US" altLang="en-US"/>
              <a:t>Incomplete hydrogenation </a:t>
            </a:r>
            <a:r>
              <a:rPr lang="en-IN" altLang="en-US"/>
              <a:t>results in partial cis–trans isomerization of a remaining double bond</a:t>
            </a:r>
          </a:p>
          <a:p>
            <a:r>
              <a:rPr lang="en-US" altLang="en-US"/>
              <a:t>In biological hydrations, </a:t>
            </a:r>
            <a:r>
              <a:rPr lang="en-IN" altLang="en-US"/>
              <a:t>biological reductions occur in two steps:</a:t>
            </a:r>
          </a:p>
          <a:p>
            <a:pPr lvl="1"/>
            <a:r>
              <a:rPr lang="en-US" altLang="en-US"/>
              <a:t>Reducing agent, NADPH, adds </a:t>
            </a:r>
            <a:r>
              <a:rPr lang="en-IN" altLang="en-US"/>
              <a:t>a hydride ion to the double bond to give an anion</a:t>
            </a:r>
          </a:p>
          <a:p>
            <a:pPr lvl="1"/>
            <a:r>
              <a:rPr lang="en-IN" altLang="en-US"/>
              <a:t>Anion is protonated by acid HA, leading to overall addition of H</a:t>
            </a:r>
            <a:r>
              <a:rPr lang="en-IN" altLang="en-US" baseline="-25000"/>
              <a:t>2</a:t>
            </a:r>
            <a:endParaRPr lang="en-US" altLang="en-US" baseline="-25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z="3200" b="1">
                <a:solidFill>
                  <a:srgbClr val="FF0000"/>
                </a:solidFill>
              </a:rPr>
              <a:t>Figure 8.7 </a:t>
            </a:r>
            <a:r>
              <a:rPr lang="en-IN" altLang="en-US" sz="3200"/>
              <a:t>-</a:t>
            </a:r>
            <a:r>
              <a:rPr lang="en-IN" altLang="en-US" sz="3200" b="1"/>
              <a:t> </a:t>
            </a:r>
            <a:r>
              <a:rPr lang="en-IN" altLang="en-US" sz="3200"/>
              <a:t>Reduction of the </a:t>
            </a:r>
            <a:r>
              <a:rPr lang="en-US" altLang="en-US" sz="3200"/>
              <a:t>Carbon–Carbon Double Bond in </a:t>
            </a:r>
            <a:r>
              <a:rPr lang="en-US" altLang="en-US" sz="3200" i="1"/>
              <a:t>Trans</a:t>
            </a:r>
            <a:r>
              <a:rPr lang="en-US" altLang="en-US" sz="3200"/>
              <a:t>-crotonyl ACP</a:t>
            </a:r>
          </a:p>
        </p:txBody>
      </p:sp>
      <p:pic>
        <p:nvPicPr>
          <p:cNvPr id="73731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38300"/>
            <a:ext cx="9144000" cy="575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Worked Example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IN" dirty="0"/>
              <a:t>What products are obtained from catalytic hydrogenation of the following </a:t>
            </a:r>
            <a:r>
              <a:rPr lang="en-US" dirty="0"/>
              <a:t>alkenes?</a:t>
            </a:r>
          </a:p>
          <a:p>
            <a:pPr>
              <a:defRPr/>
            </a:pPr>
            <a:endParaRPr lang="en-IN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dirty="0"/>
              <a:t>a)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IN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IN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IN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dirty="0"/>
              <a:t>b)</a:t>
            </a:r>
            <a:endParaRPr lang="en-US" dirty="0"/>
          </a:p>
          <a:p>
            <a:pPr>
              <a:defRPr/>
            </a:pPr>
            <a:endParaRPr lang="en-US" dirty="0"/>
          </a:p>
        </p:txBody>
      </p:sp>
      <p:pic>
        <p:nvPicPr>
          <p:cNvPr id="7578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362200"/>
            <a:ext cx="46101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1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495800"/>
            <a:ext cx="24384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Worked Example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IN" dirty="0"/>
              <a:t>Solution:</a:t>
            </a:r>
          </a:p>
          <a:p>
            <a:pPr>
              <a:defRPr/>
            </a:pPr>
            <a:endParaRPr lang="en-IN" dirty="0"/>
          </a:p>
          <a:p>
            <a:pPr>
              <a:defRPr/>
            </a:pPr>
            <a:endParaRPr lang="en-IN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dirty="0"/>
              <a:t>a)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IN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IN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IN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IN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dirty="0"/>
              <a:t>b)</a:t>
            </a:r>
            <a:endParaRPr lang="en-US" dirty="0"/>
          </a:p>
          <a:p>
            <a:pPr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99"/>
          <a:stretch>
            <a:fillRect/>
          </a:stretch>
        </p:blipFill>
        <p:spPr bwMode="auto">
          <a:xfrm>
            <a:off x="1147763" y="2362200"/>
            <a:ext cx="8583612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79975"/>
            <a:ext cx="8512175" cy="167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568873"/>
            <a:ext cx="9494520" cy="5786120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2800" dirty="0"/>
              <a:t>(8.11) </a:t>
            </a:r>
          </a:p>
          <a:p>
            <a:pPr>
              <a:defRPr/>
            </a:pPr>
            <a:r>
              <a:rPr lang="en-US" sz="2800" dirty="0"/>
              <a:t>Biological additions of radicals to alkenes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2800" dirty="0"/>
              <a:t>(8.12) </a:t>
            </a:r>
          </a:p>
          <a:p>
            <a:pPr>
              <a:defRPr/>
            </a:pPr>
            <a:r>
              <a:rPr lang="en-US" sz="2800" dirty="0"/>
              <a:t>Reaction stereochemistry: </a:t>
            </a:r>
            <a:r>
              <a:rPr lang="en-IN" sz="2800" dirty="0"/>
              <a:t>Addition of H</a:t>
            </a:r>
            <a:r>
              <a:rPr lang="en-IN" sz="2800" baseline="-25000" dirty="0"/>
              <a:t>2</a:t>
            </a:r>
            <a:r>
              <a:rPr lang="en-IN" sz="2800" dirty="0"/>
              <a:t>O to an </a:t>
            </a:r>
            <a:r>
              <a:rPr lang="en-US" sz="2800" dirty="0"/>
              <a:t>achiral alkene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2800" dirty="0"/>
              <a:t>(8.13) </a:t>
            </a:r>
          </a:p>
          <a:p>
            <a:pPr>
              <a:defRPr/>
            </a:pPr>
            <a:r>
              <a:rPr lang="en-US" sz="2800" dirty="0"/>
              <a:t>Reaction stereochemistry: Addition of H</a:t>
            </a:r>
            <a:r>
              <a:rPr lang="en-US" sz="2800" baseline="-25000" dirty="0"/>
              <a:t>2</a:t>
            </a:r>
            <a:r>
              <a:rPr lang="en-US" sz="2800" dirty="0"/>
              <a:t>O to a chiral alkene</a:t>
            </a:r>
          </a:p>
          <a:p>
            <a:pPr>
              <a:defRPr/>
            </a:pPr>
            <a:endParaRPr lang="en-US" sz="28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Oxidation of Alkenes: Epoxidation and Hydroxylation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500" b="1" dirty="0">
                <a:solidFill>
                  <a:srgbClr val="0070C0"/>
                </a:solidFill>
              </a:rPr>
              <a:t>Oxidation</a:t>
            </a:r>
            <a:r>
              <a:rPr lang="en-US" altLang="en-US" sz="2500" dirty="0"/>
              <a:t>: Reaction that results </a:t>
            </a:r>
            <a:r>
              <a:rPr lang="en-IN" altLang="en-US" sz="2500" dirty="0"/>
              <a:t>in a loss of electron density for carbon by:</a:t>
            </a:r>
          </a:p>
          <a:p>
            <a:pPr lvl="1"/>
            <a:r>
              <a:rPr lang="en-US" altLang="en-US" sz="2500" dirty="0"/>
              <a:t>Bond formation </a:t>
            </a:r>
            <a:r>
              <a:rPr lang="en-IN" altLang="en-US" sz="2500" dirty="0"/>
              <a:t>between carbon and a more electronegative atom</a:t>
            </a:r>
          </a:p>
          <a:p>
            <a:pPr lvl="1"/>
            <a:r>
              <a:rPr lang="en-IN" altLang="en-US" sz="2500" dirty="0"/>
              <a:t>Bond-breaking between carbon and a less electronegative </a:t>
            </a:r>
            <a:r>
              <a:rPr lang="en-US" altLang="en-US" sz="2500" dirty="0"/>
              <a:t>atom</a:t>
            </a:r>
          </a:p>
          <a:p>
            <a:r>
              <a:rPr lang="en-IN" altLang="en-US" sz="2500" dirty="0"/>
              <a:t>Alkenes oxidize to give epoxides</a:t>
            </a:r>
            <a:r>
              <a:rPr lang="en-IN" altLang="en-US" sz="2500" i="1" dirty="0"/>
              <a:t> </a:t>
            </a:r>
            <a:r>
              <a:rPr lang="en-IN" altLang="en-US" sz="2500" dirty="0"/>
              <a:t>on treatment with a </a:t>
            </a:r>
            <a:r>
              <a:rPr lang="en-US" altLang="en-US" sz="2500" dirty="0"/>
              <a:t>peroxyacid, RCO</a:t>
            </a:r>
            <a:r>
              <a:rPr lang="en-US" altLang="en-US" sz="2500" baseline="-25000" dirty="0"/>
              <a:t>3</a:t>
            </a:r>
            <a:r>
              <a:rPr lang="en-US" altLang="en-US" sz="2500" dirty="0"/>
              <a:t>H</a:t>
            </a:r>
          </a:p>
          <a:p>
            <a:pPr lvl="1"/>
            <a:r>
              <a:rPr lang="en-US" altLang="en-US" sz="2500" b="1" dirty="0">
                <a:solidFill>
                  <a:srgbClr val="0070C0"/>
                </a:solidFill>
              </a:rPr>
              <a:t>Epoxide</a:t>
            </a:r>
            <a:r>
              <a:rPr lang="en-US" altLang="en-US" sz="2500" dirty="0"/>
              <a:t>: </a:t>
            </a:r>
            <a:r>
              <a:rPr lang="en-IN" altLang="en-US" sz="2500" dirty="0"/>
              <a:t>Cyclic ether with an oxygen atom in a three-membered </a:t>
            </a:r>
            <a:r>
              <a:rPr lang="en-US" altLang="en-US" sz="2500" dirty="0"/>
              <a:t>ring</a:t>
            </a:r>
          </a:p>
          <a:p>
            <a:endParaRPr lang="en-US" altLang="en-US" sz="2500" dirty="0"/>
          </a:p>
        </p:txBody>
      </p:sp>
      <p:pic>
        <p:nvPicPr>
          <p:cNvPr id="79876" name="Picture 6" descr="08_u039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513" y="5691188"/>
            <a:ext cx="8593137" cy="185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Oxidation of Alkenes: Epoxidation and Hydroxylation</a:t>
            </a:r>
          </a:p>
        </p:txBody>
      </p:sp>
      <p:sp>
        <p:nvSpPr>
          <p:cNvPr id="81923" name="Rectangle 4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/>
              <a:t>Peroxyacids transfer an oxygen atom to the alkene with syn stereochemistry</a:t>
            </a:r>
          </a:p>
          <a:p>
            <a:r>
              <a:rPr lang="en-IN" altLang="en-US"/>
              <a:t>Treating a base with halohydrin leads to elimination of HX and production of an epoxide</a:t>
            </a:r>
          </a:p>
          <a:p>
            <a:r>
              <a:rPr lang="en-IN" altLang="en-US"/>
              <a:t>Epoxides undergo an acid-catalyzed ring-opening reaction with water </a:t>
            </a:r>
          </a:p>
          <a:p>
            <a:pPr lvl="1"/>
            <a:r>
              <a:rPr lang="en-IN" altLang="en-US"/>
              <a:t>Gives corresponding 1,2-dialcohol, or diol</a:t>
            </a:r>
            <a:r>
              <a:rPr lang="en-IN" altLang="en-US" i="1"/>
              <a:t>, </a:t>
            </a:r>
            <a:r>
              <a:rPr lang="en-IN" altLang="en-US"/>
              <a:t>also called a </a:t>
            </a:r>
            <a:r>
              <a:rPr lang="en-US" altLang="en-US" b="1">
                <a:solidFill>
                  <a:srgbClr val="0070C0"/>
                </a:solidFill>
              </a:rPr>
              <a:t>glycol</a:t>
            </a:r>
          </a:p>
          <a:p>
            <a:r>
              <a:rPr lang="en-IN" altLang="en-US"/>
              <a:t>Net result of the two-step alkene epoxidation/hydrolysis is </a:t>
            </a:r>
            <a:r>
              <a:rPr lang="en-US" altLang="en-US" b="1">
                <a:solidFill>
                  <a:srgbClr val="0070C0"/>
                </a:solidFill>
              </a:rPr>
              <a:t>hydroxylation</a:t>
            </a:r>
            <a:endParaRPr lang="en-IN" altLang="en-US">
              <a:solidFill>
                <a:srgbClr val="0070C0"/>
              </a:solidFill>
            </a:endParaRPr>
          </a:p>
          <a:p>
            <a:endParaRPr lang="en-IN" altLang="en-US"/>
          </a:p>
          <a:p>
            <a:endParaRPr lang="en-US" altLang="en-US"/>
          </a:p>
        </p:txBody>
      </p:sp>
    </p:spTree>
  </p:cSld>
  <p:clrMapOvr>
    <a:masterClrMapping/>
  </p:clrMapOvr>
  <p:transition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Oxidation of Alkenes: Epoxidation and Hydroxylation</a:t>
            </a:r>
          </a:p>
        </p:txBody>
      </p:sp>
      <p:sp>
        <p:nvSpPr>
          <p:cNvPr id="83971" name="Rectangle 4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/>
              <a:t>Hydroxylation can be carried out directly by treating an alkene with osmium tetroxide</a:t>
            </a:r>
          </a:p>
          <a:p>
            <a:pPr lvl="1"/>
            <a:r>
              <a:rPr lang="en-IN" altLang="en-US"/>
              <a:t>Reaction occurs with syn stereochemistry</a:t>
            </a:r>
          </a:p>
          <a:p>
            <a:pPr lvl="1"/>
            <a:r>
              <a:rPr lang="en-IN" altLang="en-US"/>
              <a:t>Does not involve a carbocation </a:t>
            </a:r>
            <a:r>
              <a:rPr lang="en-US" altLang="en-US"/>
              <a:t>intermediate</a:t>
            </a:r>
          </a:p>
        </p:txBody>
      </p:sp>
      <p:pic>
        <p:nvPicPr>
          <p:cNvPr id="83972" name="Picture 7" descr="08_u04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10000"/>
            <a:ext cx="8583613" cy="215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Worked Example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/>
              <a:t>What product is expected from reaction of </a:t>
            </a:r>
            <a:r>
              <a:rPr lang="en-IN" altLang="en-US" i="1"/>
              <a:t>cis</a:t>
            </a:r>
            <a:r>
              <a:rPr lang="en-IN" altLang="en-US"/>
              <a:t>-2-butene with </a:t>
            </a:r>
            <a:r>
              <a:rPr lang="en-IN" altLang="en-US" i="1"/>
              <a:t>meta</a:t>
            </a:r>
            <a:r>
              <a:rPr lang="en-IN" altLang="en-US"/>
              <a:t>chloroperoxybenzoic </a:t>
            </a:r>
            <a:r>
              <a:rPr lang="en-US" altLang="en-US"/>
              <a:t>acid?</a:t>
            </a:r>
          </a:p>
          <a:p>
            <a:pPr lvl="1"/>
            <a:r>
              <a:rPr lang="en-US" altLang="en-US"/>
              <a:t>Show the stereochemistry</a:t>
            </a:r>
          </a:p>
          <a:p>
            <a:r>
              <a:rPr lang="en-IN" altLang="en-US"/>
              <a:t>Solution:</a:t>
            </a:r>
          </a:p>
          <a:p>
            <a:pPr lvl="1"/>
            <a:r>
              <a:rPr lang="en-IN" altLang="en-US"/>
              <a:t>Epoxidation using </a:t>
            </a:r>
            <a:r>
              <a:rPr lang="en-IN" altLang="en-US" i="1"/>
              <a:t>m</a:t>
            </a:r>
            <a:r>
              <a:rPr lang="en-IN" altLang="en-US"/>
              <a:t>-chloroperoxybenzoic acid is a syn addition </a:t>
            </a:r>
          </a:p>
          <a:p>
            <a:pPr lvl="1"/>
            <a:r>
              <a:rPr lang="en-IN" altLang="en-US"/>
              <a:t>Original bond stereochemistry is retained</a:t>
            </a:r>
          </a:p>
          <a:p>
            <a:pPr lvl="1"/>
            <a:endParaRPr lang="en-IN" altLang="en-US"/>
          </a:p>
          <a:p>
            <a:pPr lvl="1"/>
            <a:endParaRPr lang="en-IN" altLang="en-US"/>
          </a:p>
          <a:p>
            <a:pPr lvl="1"/>
            <a:endParaRPr lang="en-IN" altLang="en-US"/>
          </a:p>
          <a:p>
            <a:pPr lvl="1"/>
            <a:endParaRPr lang="en-IN" altLang="en-US"/>
          </a:p>
          <a:p>
            <a:pPr lvl="1"/>
            <a:r>
              <a:rPr lang="en-IN" altLang="en-US"/>
              <a:t>The methyl groups are cis</a:t>
            </a:r>
          </a:p>
          <a:p>
            <a:pPr lvl="1"/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648200"/>
            <a:ext cx="7259638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Oxidation of Alkenes: Cleavage to Carbonyl Compounds</a:t>
            </a:r>
          </a:p>
        </p:txBody>
      </p:sp>
      <p:sp>
        <p:nvSpPr>
          <p:cNvPr id="88067" name="Rectangle 40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Ozone (O</a:t>
            </a:r>
            <a:r>
              <a:rPr lang="en-US" altLang="en-US" baseline="-25000"/>
              <a:t>3</a:t>
            </a:r>
            <a:r>
              <a:rPr lang="en-US" altLang="en-US"/>
              <a:t>) adds to </a:t>
            </a:r>
            <a:r>
              <a:rPr lang="en-IN" altLang="en-US"/>
              <a:t>C</a:t>
            </a:r>
            <a:r>
              <a:rPr lang="en-IN" altLang="en-US">
                <a:cs typeface="Arial" panose="020B0604020202020204" pitchFamily="34" charset="0"/>
              </a:rPr>
              <a:t>═</a:t>
            </a:r>
            <a:r>
              <a:rPr lang="en-IN" altLang="en-US"/>
              <a:t>C bond, at low temperature, to </a:t>
            </a:r>
            <a:r>
              <a:rPr lang="en-US" altLang="en-US"/>
              <a:t>form molozonide</a:t>
            </a:r>
          </a:p>
          <a:p>
            <a:r>
              <a:rPr lang="en-US" altLang="en-US"/>
              <a:t>Molozonide rearranges to form </a:t>
            </a:r>
            <a:r>
              <a:rPr lang="en-US" altLang="en-US" b="1">
                <a:solidFill>
                  <a:srgbClr val="0070C0"/>
                </a:solidFill>
              </a:rPr>
              <a:t>ozonide </a:t>
            </a:r>
          </a:p>
        </p:txBody>
      </p:sp>
      <p:pic>
        <p:nvPicPr>
          <p:cNvPr id="88068" name="Picture 6" descr="08_u04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63" y="3124200"/>
            <a:ext cx="9451975" cy="239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Oxidation of Alkenes: Cleavage to Carbonyl Compounds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/>
              <a:t>Ozonide is treated with a reducing agent to produce carbonyl compounds</a:t>
            </a:r>
          </a:p>
          <a:p>
            <a:endParaRPr lang="en-IN" altLang="en-US"/>
          </a:p>
          <a:p>
            <a:endParaRPr lang="en-IN" altLang="en-US"/>
          </a:p>
          <a:p>
            <a:endParaRPr lang="en-IN" altLang="en-US"/>
          </a:p>
          <a:p>
            <a:endParaRPr lang="en-IN" altLang="en-US"/>
          </a:p>
        </p:txBody>
      </p:sp>
      <p:pic>
        <p:nvPicPr>
          <p:cNvPr id="90116" name="Picture 8" descr="08_u04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" y="2590800"/>
            <a:ext cx="8626475" cy="389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Oxidation of Alkenes: Cleavage to Carbonyl Compounds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/>
              <a:t>Oxidizing reagents other than ozone cause double-bond cleavage</a:t>
            </a:r>
            <a:endParaRPr lang="en-US" altLang="en-US"/>
          </a:p>
          <a:p>
            <a:r>
              <a:rPr lang="en-US" altLang="en-US"/>
              <a:t>Potassium permanganate (KMnO</a:t>
            </a:r>
            <a:r>
              <a:rPr lang="en-US" altLang="en-US" baseline="-25000"/>
              <a:t>4</a:t>
            </a:r>
            <a:r>
              <a:rPr lang="en-US" altLang="en-US"/>
              <a:t>) can produce carboxylic acids and carbon dioxide if hydrogens </a:t>
            </a:r>
            <a:r>
              <a:rPr lang="en-US" altLang="ja-JP"/>
              <a:t>are present on C</a:t>
            </a:r>
            <a:r>
              <a:rPr lang="en-IN" altLang="en-US">
                <a:cs typeface="Arial" panose="020B0604020202020204" pitchFamily="34" charset="0"/>
              </a:rPr>
              <a:t>═</a:t>
            </a:r>
            <a:r>
              <a:rPr lang="en-US" altLang="ja-JP"/>
              <a:t>C</a:t>
            </a:r>
            <a:endParaRPr lang="en-CA" altLang="en-US"/>
          </a:p>
        </p:txBody>
      </p:sp>
      <p:pic>
        <p:nvPicPr>
          <p:cNvPr id="92164" name="Picture 6" descr="08_u049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4459288"/>
            <a:ext cx="92964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Oxidation of Alkenes: Cleavage to Carbonyl Compounds</a:t>
            </a:r>
          </a:p>
        </p:txBody>
      </p:sp>
      <p:sp>
        <p:nvSpPr>
          <p:cNvPr id="94211" name="Rectangle 4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Alkenes can be cleaved by hydroxylation to a 1,2-diol followed by reaction of a 1,2-diol with the periodic acid, HIO</a:t>
            </a:r>
            <a:r>
              <a:rPr lang="en-US" altLang="en-US" baseline="-25000"/>
              <a:t>4</a:t>
            </a:r>
            <a:r>
              <a:rPr lang="en-US" altLang="en-US"/>
              <a:t> </a:t>
            </a:r>
          </a:p>
        </p:txBody>
      </p:sp>
      <p:pic>
        <p:nvPicPr>
          <p:cNvPr id="94212" name="Picture 6" descr="08_u050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3" y="2895600"/>
            <a:ext cx="7148512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Worked Example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/>
              <a:t>What products would be expected from reaction of 1-methylcyclohexene with </a:t>
            </a:r>
            <a:r>
              <a:rPr lang="en-US" altLang="en-US"/>
              <a:t>aqueous acidic KMnO</a:t>
            </a:r>
            <a:r>
              <a:rPr lang="en-US" altLang="en-US" baseline="-25000"/>
              <a:t>4</a:t>
            </a:r>
            <a:r>
              <a:rPr lang="en-US" altLang="en-US"/>
              <a:t>?</a:t>
            </a:r>
            <a:r>
              <a:rPr lang="en-US" altLang="en-US" baseline="-25000"/>
              <a:t> </a:t>
            </a:r>
          </a:p>
          <a:p>
            <a:r>
              <a:rPr lang="en-IN" altLang="en-US"/>
              <a:t>Solution:</a:t>
            </a:r>
          </a:p>
          <a:p>
            <a:pPr lvl="1"/>
            <a:r>
              <a:rPr lang="en-US" altLang="en-US"/>
              <a:t>Aqueous KMnO</a:t>
            </a:r>
            <a:r>
              <a:rPr lang="en-US" altLang="en-US" baseline="-25000"/>
              <a:t>4 </a:t>
            </a:r>
            <a:r>
              <a:rPr lang="en-US" altLang="en-US"/>
              <a:t>produces:</a:t>
            </a:r>
          </a:p>
          <a:p>
            <a:pPr lvl="2"/>
            <a:r>
              <a:rPr lang="en-US" altLang="en-US"/>
              <a:t>A carboxylic acid </a:t>
            </a:r>
            <a:r>
              <a:rPr lang="en-IN" altLang="en-US"/>
              <a:t>from a C</a:t>
            </a:r>
            <a:r>
              <a:rPr lang="en-IN" altLang="en-US">
                <a:cs typeface="Arial" panose="020B0604020202020204" pitchFamily="34" charset="0"/>
              </a:rPr>
              <a:t>═C</a:t>
            </a:r>
          </a:p>
          <a:p>
            <a:pPr lvl="2"/>
            <a:r>
              <a:rPr lang="en-IN" altLang="en-US"/>
              <a:t>A ketone from a double bond </a:t>
            </a:r>
            <a:r>
              <a:rPr lang="en-US" altLang="en-US"/>
              <a:t>carbon that is disubstituted</a:t>
            </a:r>
            <a:endParaRPr lang="en-IN" altLang="en-US"/>
          </a:p>
          <a:p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850" y="4386263"/>
            <a:ext cx="6870700" cy="224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Addition of </a:t>
            </a:r>
            <a:r>
              <a:rPr lang="en-US" altLang="en-US" sz="4400" dirty="0" err="1"/>
              <a:t>Carbenes</a:t>
            </a:r>
            <a:r>
              <a:rPr lang="en-US" altLang="en-US" sz="4400" dirty="0"/>
              <a:t> to Alkenes: </a:t>
            </a:r>
            <a:r>
              <a:rPr lang="en-US" altLang="en-US" sz="4400" dirty="0" err="1"/>
              <a:t>Cyclopropane</a:t>
            </a:r>
            <a:r>
              <a:rPr lang="en-US" altLang="en-US" sz="4400" dirty="0"/>
              <a:t> Synthesis</a:t>
            </a:r>
          </a:p>
        </p:txBody>
      </p:sp>
      <p:sp>
        <p:nvSpPr>
          <p:cNvPr id="98307" name="Rectangle 4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>
                <a:solidFill>
                  <a:srgbClr val="0070C0"/>
                </a:solidFill>
              </a:rPr>
              <a:t>Carbene, R</a:t>
            </a:r>
            <a:r>
              <a:rPr lang="en-US" altLang="en-US" b="1" baseline="-25000">
                <a:solidFill>
                  <a:srgbClr val="0070C0"/>
                </a:solidFill>
              </a:rPr>
              <a:t>2</a:t>
            </a:r>
            <a:r>
              <a:rPr lang="en-US" altLang="en-US" b="1">
                <a:solidFill>
                  <a:srgbClr val="0070C0"/>
                </a:solidFill>
              </a:rPr>
              <a:t>C</a:t>
            </a:r>
            <a:r>
              <a:rPr lang="en-US" altLang="en-US"/>
              <a:t>: Neutral molecule containing a divalent </a:t>
            </a:r>
            <a:r>
              <a:rPr lang="en-IN" altLang="en-US"/>
              <a:t>carbon with only six electrons in its valence shell</a:t>
            </a:r>
          </a:p>
          <a:p>
            <a:pPr lvl="1"/>
            <a:r>
              <a:rPr lang="en-IN" altLang="en-US"/>
              <a:t>Alkene addition is the reaction with a carbine to yield a </a:t>
            </a:r>
            <a:r>
              <a:rPr lang="en-US" altLang="en-US"/>
              <a:t>cyclopropane</a:t>
            </a:r>
          </a:p>
          <a:p>
            <a:r>
              <a:rPr lang="en-US" altLang="en-US"/>
              <a:t>Added symmetrically across double bonds to form cyclopropanes</a:t>
            </a:r>
          </a:p>
        </p:txBody>
      </p:sp>
      <p:pic>
        <p:nvPicPr>
          <p:cNvPr id="98308" name="Picture 6" descr="08_u05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191000"/>
            <a:ext cx="7094538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Diverse Reactions of Alkenes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691515" y="1447800"/>
            <a:ext cx="9031605" cy="5786120"/>
          </a:xfrm>
        </p:spPr>
        <p:txBody>
          <a:bodyPr/>
          <a:lstStyle/>
          <a:p>
            <a:r>
              <a:rPr lang="en-US" altLang="en-US" dirty="0"/>
              <a:t>Alkenes react with many electrophiles to give useful products by addition</a:t>
            </a:r>
          </a:p>
        </p:txBody>
      </p:sp>
      <p:pic>
        <p:nvPicPr>
          <p:cNvPr id="9220" name="Picture 6" descr="08_u00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490788"/>
            <a:ext cx="5202238" cy="497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>
                <a:solidFill>
                  <a:srgbClr val="FF0000"/>
                </a:solidFill>
              </a:rPr>
              <a:t>Figure 8.8 </a:t>
            </a:r>
            <a:r>
              <a:rPr lang="en-US" altLang="en-US"/>
              <a:t>- Mechanism</a:t>
            </a:r>
          </a:p>
        </p:txBody>
      </p:sp>
      <p:pic>
        <p:nvPicPr>
          <p:cNvPr id="10035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275" y="1587500"/>
            <a:ext cx="6927850" cy="583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b="1">
                <a:solidFill>
                  <a:srgbClr val="FF0000"/>
                </a:solidFill>
              </a:rPr>
              <a:t>Figure 8.9 </a:t>
            </a:r>
            <a:r>
              <a:rPr lang="en-IN" altLang="en-US"/>
              <a:t>-</a:t>
            </a:r>
            <a:r>
              <a:rPr lang="en-IN" altLang="en-US" b="1"/>
              <a:t> </a:t>
            </a:r>
            <a:r>
              <a:rPr lang="en-IN" altLang="en-US"/>
              <a:t>The Structure of Dichlorocarbene</a:t>
            </a:r>
            <a:endParaRPr lang="en-US" altLang="en-US"/>
          </a:p>
        </p:txBody>
      </p:sp>
      <p:pic>
        <p:nvPicPr>
          <p:cNvPr id="102403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2571750"/>
            <a:ext cx="889635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Addition of </a:t>
            </a:r>
            <a:r>
              <a:rPr lang="en-US" altLang="en-US" sz="4400" dirty="0" err="1"/>
              <a:t>Carbenes</a:t>
            </a:r>
            <a:r>
              <a:rPr lang="en-US" altLang="en-US" sz="4400" dirty="0"/>
              <a:t> to Alkenes: </a:t>
            </a:r>
            <a:r>
              <a:rPr lang="en-US" altLang="en-US" sz="4400" dirty="0" err="1"/>
              <a:t>Cyclopropane</a:t>
            </a:r>
            <a:r>
              <a:rPr lang="en-US" altLang="en-US" sz="4400" dirty="0"/>
              <a:t> Synthesis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Addition of dichlorocarbene with </a:t>
            </a:r>
            <a:r>
              <a:rPr lang="en-US" altLang="en-US" i="1"/>
              <a:t>cis</a:t>
            </a:r>
            <a:r>
              <a:rPr lang="en-US" altLang="en-US"/>
              <a:t>-2-pentene is stereospecific</a:t>
            </a:r>
          </a:p>
          <a:p>
            <a:pPr lvl="1"/>
            <a:r>
              <a:rPr lang="en-US" altLang="en-US" b="1">
                <a:solidFill>
                  <a:srgbClr val="0070C0"/>
                </a:solidFill>
              </a:rPr>
              <a:t>Stereospecific</a:t>
            </a:r>
            <a:r>
              <a:rPr lang="en-US" altLang="en-US"/>
              <a:t>:</a:t>
            </a:r>
            <a:r>
              <a:rPr lang="en-US" altLang="en-US">
                <a:solidFill>
                  <a:srgbClr val="0070C0"/>
                </a:solidFill>
              </a:rPr>
              <a:t> </a:t>
            </a:r>
            <a:r>
              <a:rPr lang="en-IN" altLang="en-US"/>
              <a:t>Only a single stereoisomer is formed as product</a:t>
            </a:r>
            <a:endParaRPr lang="en-CA" altLang="en-US">
              <a:solidFill>
                <a:srgbClr val="0070C0"/>
              </a:solidFill>
            </a:endParaRPr>
          </a:p>
        </p:txBody>
      </p:sp>
      <p:pic>
        <p:nvPicPr>
          <p:cNvPr id="104452" name="Picture 7" descr="08_u05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3" y="3200400"/>
            <a:ext cx="8575675" cy="424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Simmons-Smith Reaction</a:t>
            </a:r>
          </a:p>
        </p:txBody>
      </p:sp>
      <p:sp>
        <p:nvSpPr>
          <p:cNvPr id="106499" name="Rectangle 4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/>
              <a:t>Method for preparing nonhalogenated cyclopropanes</a:t>
            </a:r>
          </a:p>
          <a:p>
            <a:r>
              <a:rPr lang="en-IN" altLang="en-US"/>
              <a:t>Does not involve a free carbene</a:t>
            </a:r>
            <a:endParaRPr lang="en-US" altLang="en-US"/>
          </a:p>
          <a:p>
            <a:r>
              <a:rPr lang="en-US" altLang="en-US"/>
              <a:t>Utilizes a carbenoid</a:t>
            </a:r>
          </a:p>
          <a:p>
            <a:r>
              <a:rPr lang="en-US" altLang="en-US"/>
              <a:t>Reaction of diiodomethane with zinc-copper alloy produces zinc iodide </a:t>
            </a:r>
          </a:p>
          <a:p>
            <a:r>
              <a:rPr lang="en-US" altLang="en-US"/>
              <a:t>Yields corresponding cyclopropane in the presence of an alkene</a:t>
            </a:r>
          </a:p>
        </p:txBody>
      </p:sp>
      <p:pic>
        <p:nvPicPr>
          <p:cNvPr id="106500" name="Picture 6" descr="08_u05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402138"/>
            <a:ext cx="5892800" cy="327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Worked Example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z="2800" dirty="0"/>
              <a:t>What product is expected from the following reaction</a:t>
            </a:r>
          </a:p>
          <a:p>
            <a:endParaRPr lang="en-IN" altLang="en-US" sz="2800" dirty="0"/>
          </a:p>
          <a:p>
            <a:pPr marL="0" indent="0">
              <a:buNone/>
            </a:pPr>
            <a:endParaRPr lang="en-IN" altLang="en-US" sz="2800" dirty="0"/>
          </a:p>
          <a:p>
            <a:r>
              <a:rPr lang="en-IN" altLang="en-US" sz="2800" dirty="0"/>
              <a:t>Solution:</a:t>
            </a:r>
          </a:p>
          <a:p>
            <a:pPr lvl="1"/>
            <a:r>
              <a:rPr lang="en-IN" altLang="en-US" sz="2800" dirty="0"/>
              <a:t>Reaction of a double bond with CH</a:t>
            </a:r>
            <a:r>
              <a:rPr lang="en-IN" altLang="en-US" sz="2800" baseline="-25000" dirty="0"/>
              <a:t>2</a:t>
            </a:r>
            <a:r>
              <a:rPr lang="en-IN" altLang="en-US" sz="2800" dirty="0"/>
              <a:t>I</a:t>
            </a:r>
            <a:r>
              <a:rPr lang="en-IN" altLang="en-US" sz="2800" baseline="-25000" dirty="0"/>
              <a:t>2</a:t>
            </a:r>
            <a:r>
              <a:rPr lang="en-IN" altLang="en-US" sz="1200" dirty="0"/>
              <a:t> </a:t>
            </a:r>
            <a:r>
              <a:rPr lang="en-IN" altLang="en-US" sz="2800" dirty="0"/>
              <a:t>yields a product with a </a:t>
            </a:r>
            <a:r>
              <a:rPr lang="en-IN" altLang="en-US" sz="2800" dirty="0" err="1"/>
              <a:t>cyclopropane</a:t>
            </a:r>
            <a:r>
              <a:rPr lang="en-IN" altLang="en-US" sz="2800" dirty="0"/>
              <a:t> ring that has a </a:t>
            </a:r>
            <a:r>
              <a:rPr lang="en-US" altLang="en-US" sz="2800" dirty="0"/>
              <a:t>–CH</a:t>
            </a:r>
            <a:r>
              <a:rPr lang="en-US" altLang="en-US" sz="1400" dirty="0"/>
              <a:t>2</a:t>
            </a:r>
            <a:r>
              <a:rPr lang="en-US" altLang="en-US" sz="2800" dirty="0"/>
              <a:t>– group</a:t>
            </a:r>
          </a:p>
          <a:p>
            <a:pPr lvl="1"/>
            <a:endParaRPr lang="en-IN" altLang="en-US" sz="2800" dirty="0"/>
          </a:p>
          <a:p>
            <a:pPr lvl="1"/>
            <a:endParaRPr lang="en-IN" altLang="en-US" sz="2800" dirty="0"/>
          </a:p>
          <a:p>
            <a:pPr lvl="1"/>
            <a:endParaRPr lang="en-US" altLang="en-US" sz="2800" dirty="0"/>
          </a:p>
          <a:p>
            <a:pPr lvl="1"/>
            <a:r>
              <a:rPr lang="en-US" altLang="en-US" sz="2800" dirty="0"/>
              <a:t>Two different isomers can be formed, depending on </a:t>
            </a:r>
            <a:r>
              <a:rPr lang="en-IN" altLang="en-US" sz="2800" dirty="0"/>
              <a:t>stereochemistry of the double bond</a:t>
            </a:r>
            <a:endParaRPr lang="en-US" altLang="en-US" sz="2800" dirty="0"/>
          </a:p>
          <a:p>
            <a:pPr lvl="1"/>
            <a:endParaRPr lang="en-US" altLang="en-US" sz="2800" dirty="0"/>
          </a:p>
        </p:txBody>
      </p:sp>
      <p:pic>
        <p:nvPicPr>
          <p:cNvPr id="10854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981200"/>
            <a:ext cx="7008812" cy="116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257800"/>
            <a:ext cx="914400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Radical Additions to Alkenes: </a:t>
            </a:r>
            <a:br>
              <a:rPr lang="en-US" altLang="en-US"/>
            </a:br>
            <a:r>
              <a:rPr lang="en-US" altLang="en-US"/>
              <a:t>Chain-Growth Polymers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idx="1"/>
          </p:nvPr>
        </p:nvSpPr>
        <p:spPr>
          <a:xfrm>
            <a:off x="304801" y="1568873"/>
            <a:ext cx="9418320" cy="5786120"/>
          </a:xfrm>
        </p:spPr>
        <p:txBody>
          <a:bodyPr/>
          <a:lstStyle/>
          <a:p>
            <a:r>
              <a:rPr lang="en-US" altLang="en-US" b="1" dirty="0">
                <a:solidFill>
                  <a:srgbClr val="0070C0"/>
                </a:solidFill>
              </a:rPr>
              <a:t>Polymer</a:t>
            </a:r>
            <a:r>
              <a:rPr lang="en-US" altLang="en-US" dirty="0"/>
              <a:t>: Large molecule consisting of repeating units of simpler molecules, called </a:t>
            </a:r>
            <a:r>
              <a:rPr lang="en-US" altLang="en-US" b="1" dirty="0">
                <a:solidFill>
                  <a:srgbClr val="0070C0"/>
                </a:solidFill>
              </a:rPr>
              <a:t>monomers</a:t>
            </a:r>
          </a:p>
          <a:p>
            <a:pPr lvl="1"/>
            <a:r>
              <a:rPr lang="en-US" altLang="en-US" dirty="0"/>
              <a:t>Formed by polymerization</a:t>
            </a:r>
          </a:p>
          <a:p>
            <a:r>
              <a:rPr lang="en-US" altLang="en-US" dirty="0"/>
              <a:t>Alkenes react with radical catalysts to undergo radical polymerization</a:t>
            </a:r>
            <a:endParaRPr lang="en-US" altLang="en-US" dirty="0">
              <a:solidFill>
                <a:srgbClr val="0070C0"/>
              </a:solidFill>
            </a:endParaRPr>
          </a:p>
          <a:p>
            <a:r>
              <a:rPr lang="en-IN" altLang="en-US" dirty="0"/>
              <a:t>Simple alkene polymers are called </a:t>
            </a:r>
            <a:r>
              <a:rPr lang="en-IN" altLang="en-US" b="1" dirty="0" err="1">
                <a:solidFill>
                  <a:srgbClr val="0070C0"/>
                </a:solidFill>
              </a:rPr>
              <a:t>chaingrowth</a:t>
            </a:r>
            <a:r>
              <a:rPr lang="en-IN" altLang="en-US" b="1" dirty="0">
                <a:solidFill>
                  <a:srgbClr val="0070C0"/>
                </a:solidFill>
              </a:rPr>
              <a:t> </a:t>
            </a:r>
            <a:r>
              <a:rPr lang="en-US" altLang="en-US" b="1" dirty="0">
                <a:solidFill>
                  <a:srgbClr val="0070C0"/>
                </a:solidFill>
              </a:rPr>
              <a:t>polymers</a:t>
            </a:r>
            <a:endParaRPr lang="en-US" altLang="en-US" dirty="0">
              <a:solidFill>
                <a:srgbClr val="0070C0"/>
              </a:solidFill>
            </a:endParaRPr>
          </a:p>
        </p:txBody>
      </p:sp>
      <p:pic>
        <p:nvPicPr>
          <p:cNvPr id="110596" name="Picture 9" descr="08_u05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73" y="5583238"/>
            <a:ext cx="9488488" cy="218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Radical Additions to Alkenes: </a:t>
            </a:r>
            <a:br>
              <a:rPr lang="en-US" altLang="en-US"/>
            </a:br>
            <a:r>
              <a:rPr lang="en-US" altLang="en-US"/>
              <a:t>Chain-Growth Polymers</a:t>
            </a:r>
          </a:p>
        </p:txBody>
      </p:sp>
      <p:pic>
        <p:nvPicPr>
          <p:cNvPr id="112643" name="Picture 10" descr="08_u05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530" y="1600912"/>
            <a:ext cx="6691313" cy="223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44" name="Picture 8" descr="08_u059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87" y="3861715"/>
            <a:ext cx="64770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Radical Additions to Alkenes: </a:t>
            </a:r>
            <a:br>
              <a:rPr lang="en-US" altLang="en-US"/>
            </a:br>
            <a:r>
              <a:rPr lang="en-US" altLang="en-US"/>
              <a:t>Chain-Growth Polymers</a:t>
            </a:r>
          </a:p>
        </p:txBody>
      </p:sp>
      <p:sp>
        <p:nvSpPr>
          <p:cNvPr id="114691" name="Rectangle 4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Initiation  </a:t>
            </a:r>
          </a:p>
          <a:p>
            <a:pPr lvl="1"/>
            <a:r>
              <a:rPr lang="en-US" altLang="en-US"/>
              <a:t>Few radicals are generated </a:t>
            </a:r>
            <a:r>
              <a:rPr lang="en-IN" altLang="en-US"/>
              <a:t>on heating a small amount of benzoyl peroxide catalyst</a:t>
            </a:r>
          </a:p>
          <a:p>
            <a:pPr lvl="1"/>
            <a:r>
              <a:rPr lang="en-US" altLang="en-US"/>
              <a:t>Benzoyloxy </a:t>
            </a:r>
            <a:r>
              <a:rPr lang="en-IN" altLang="en-US"/>
              <a:t>radical loses CO</a:t>
            </a:r>
            <a:r>
              <a:rPr lang="en-IN" altLang="en-US" sz="2000" baseline="-25000"/>
              <a:t>2</a:t>
            </a:r>
            <a:r>
              <a:rPr lang="en-IN" altLang="en-US" sz="2000"/>
              <a:t> </a:t>
            </a:r>
            <a:r>
              <a:rPr lang="en-IN" altLang="en-US"/>
              <a:t>and gives a phenyl radical</a:t>
            </a:r>
            <a:endParaRPr lang="en-US" altLang="en-US"/>
          </a:p>
        </p:txBody>
      </p:sp>
      <p:pic>
        <p:nvPicPr>
          <p:cNvPr id="114692" name="Picture 8" descr="08_u06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3" y="4191000"/>
            <a:ext cx="857567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Radical Additions to Alkenes: </a:t>
            </a:r>
            <a:br>
              <a:rPr lang="en-US" altLang="en-US"/>
            </a:br>
            <a:r>
              <a:rPr lang="en-US" altLang="en-US"/>
              <a:t>Chain-Growth Polymers</a:t>
            </a:r>
          </a:p>
        </p:txBody>
      </p:sp>
      <p:sp>
        <p:nvSpPr>
          <p:cNvPr id="116739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/>
              <a:t>Propagation</a:t>
            </a:r>
            <a:endParaRPr lang="en-US" altLang="en-US"/>
          </a:p>
          <a:p>
            <a:pPr lvl="1"/>
            <a:r>
              <a:rPr lang="en-US" altLang="en-US"/>
              <a:t>Radical from initiation adds to alkene to generate alkene derived radical</a:t>
            </a:r>
          </a:p>
          <a:p>
            <a:pPr lvl="1"/>
            <a:r>
              <a:rPr lang="en-US" altLang="en-US"/>
              <a:t>Process repeats to form the polymer chain</a:t>
            </a:r>
          </a:p>
          <a:p>
            <a:pPr lvl="1"/>
            <a:endParaRPr lang="en-IN" altLang="en-US"/>
          </a:p>
          <a:p>
            <a:pPr lvl="1"/>
            <a:endParaRPr lang="en-IN" altLang="en-US"/>
          </a:p>
          <a:p>
            <a:r>
              <a:rPr lang="en-US" altLang="en-US"/>
              <a:t>Termination</a:t>
            </a:r>
          </a:p>
          <a:p>
            <a:pPr lvl="1"/>
            <a:r>
              <a:rPr lang="en-US" altLang="en-US"/>
              <a:t>Chain propagation ends when two radical chains combine</a:t>
            </a:r>
          </a:p>
          <a:p>
            <a:pPr lvl="1"/>
            <a:endParaRPr lang="en-CA" altLang="en-US"/>
          </a:p>
        </p:txBody>
      </p:sp>
      <p:pic>
        <p:nvPicPr>
          <p:cNvPr id="116740" name="Picture 1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10"/>
          <a:stretch>
            <a:fillRect/>
          </a:stretch>
        </p:blipFill>
        <p:spPr bwMode="auto">
          <a:xfrm>
            <a:off x="1371600" y="3580870"/>
            <a:ext cx="7410450" cy="88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41" name="Picture 14" descr="Picture 1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17" y="6172200"/>
            <a:ext cx="8839200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Radical Additions to Alkenes: </a:t>
            </a:r>
            <a:br>
              <a:rPr lang="en-US" altLang="en-US"/>
            </a:br>
            <a:r>
              <a:rPr lang="en-US" altLang="en-US"/>
              <a:t>Chain-Growth Polymers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Other alkenes give other common polymers</a:t>
            </a:r>
          </a:p>
        </p:txBody>
      </p:sp>
      <p:pic>
        <p:nvPicPr>
          <p:cNvPr id="118788" name="Picture 6" descr="08_u06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75" y="2133600"/>
            <a:ext cx="7146925" cy="515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Preparation of Alkenes: A Preview </a:t>
            </a:r>
            <a:br>
              <a:rPr lang="en-US" altLang="en-US" sz="4000" dirty="0"/>
            </a:br>
            <a:r>
              <a:rPr lang="en-US" altLang="en-US" sz="4000" dirty="0"/>
              <a:t>of Elimination Reactions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Alkenes are commonly made by elimination reaction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marL="502920" lvl="1" indent="0">
              <a:buNone/>
            </a:pPr>
            <a:endParaRPr lang="en-US" altLang="en-US" dirty="0"/>
          </a:p>
          <a:p>
            <a:pPr lvl="1"/>
            <a:r>
              <a:rPr lang="en-US" altLang="en-US" dirty="0" err="1"/>
              <a:t>Dehydrohalogenation</a:t>
            </a:r>
            <a:r>
              <a:rPr lang="en-US" altLang="en-US" dirty="0"/>
              <a:t> - </a:t>
            </a:r>
            <a:r>
              <a:rPr lang="en-IN" altLang="en-US" dirty="0"/>
              <a:t>Loss of HX from an alkyl halide</a:t>
            </a:r>
          </a:p>
          <a:p>
            <a:pPr lvl="2"/>
            <a:r>
              <a:rPr lang="en-IN" altLang="en-US" dirty="0"/>
              <a:t>Occurs by reaction of an alkyl halide </a:t>
            </a:r>
            <a:r>
              <a:rPr lang="en-US" altLang="en-US" dirty="0"/>
              <a:t>with strong base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10244" name="Picture 7" descr="08_u00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5577276"/>
            <a:ext cx="6642100" cy="190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112" y="2819400"/>
            <a:ext cx="7331075" cy="130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b="1">
                <a:solidFill>
                  <a:srgbClr val="FF0000"/>
                </a:solidFill>
              </a:rPr>
              <a:t>Table 8.1 </a:t>
            </a:r>
            <a:r>
              <a:rPr lang="en-IN" altLang="en-US"/>
              <a:t>- Some Alkene Polymers and Their Uses</a:t>
            </a:r>
            <a:endParaRPr lang="en-US" altLang="en-US"/>
          </a:p>
        </p:txBody>
      </p:sp>
      <p:pic>
        <p:nvPicPr>
          <p:cNvPr id="119811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" y="2665413"/>
            <a:ext cx="9569450" cy="3511550"/>
          </a:xfr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Worked Example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/>
              <a:t>Show the monomer units required to prepare the following polymer:</a:t>
            </a:r>
          </a:p>
          <a:p>
            <a:endParaRPr lang="en-IN" altLang="en-US"/>
          </a:p>
          <a:p>
            <a:endParaRPr lang="en-IN" altLang="en-US"/>
          </a:p>
          <a:p>
            <a:endParaRPr lang="en-IN" altLang="en-US"/>
          </a:p>
          <a:p>
            <a:endParaRPr lang="en-IN" altLang="en-US"/>
          </a:p>
          <a:p>
            <a:r>
              <a:rPr lang="en-IN" altLang="en-US"/>
              <a:t>Solution:</a:t>
            </a:r>
          </a:p>
          <a:p>
            <a:pPr lvl="1"/>
            <a:r>
              <a:rPr lang="en-IN" altLang="en-US"/>
              <a:t>The smallest repeating unit in each polymer is identified and double bond is added</a:t>
            </a:r>
          </a:p>
          <a:p>
            <a:pPr lvl="1"/>
            <a:r>
              <a:rPr lang="en-IN" altLang="en-US"/>
              <a:t>Monomer</a:t>
            </a:r>
            <a:endParaRPr lang="en-US" altLang="en-US"/>
          </a:p>
          <a:p>
            <a:pPr lvl="2"/>
            <a:r>
              <a:rPr lang="en-US" altLang="en-US"/>
              <a:t>H</a:t>
            </a:r>
            <a:r>
              <a:rPr lang="en-US" altLang="en-US" baseline="-25000"/>
              <a:t>2</a:t>
            </a:r>
            <a:r>
              <a:rPr lang="en-US" altLang="en-US"/>
              <a:t>C</a:t>
            </a:r>
            <a:r>
              <a:rPr lang="en-US" altLang="en-US">
                <a:cs typeface="Arial" panose="020B0604020202020204" pitchFamily="34" charset="0"/>
              </a:rPr>
              <a:t>═</a:t>
            </a:r>
            <a:r>
              <a:rPr lang="en-US" altLang="en-US"/>
              <a:t>CHOCH</a:t>
            </a:r>
            <a:r>
              <a:rPr lang="en-US" altLang="en-US" baseline="-25000"/>
              <a:t>3</a:t>
            </a:r>
            <a:endParaRPr lang="en-IN" altLang="en-US" baseline="-25000"/>
          </a:p>
          <a:p>
            <a:endParaRPr lang="en-US" altLang="en-US"/>
          </a:p>
        </p:txBody>
      </p:sp>
      <p:pic>
        <p:nvPicPr>
          <p:cNvPr id="12186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00" y="2514600"/>
            <a:ext cx="5156200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Biological Additions of Radicals to Alkenes</a:t>
            </a:r>
            <a:endParaRPr lang="en-US" altLang="en-US"/>
          </a:p>
        </p:txBody>
      </p:sp>
      <p:sp>
        <p:nvSpPr>
          <p:cNvPr id="123907" name="Rectangle 4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dirty="0"/>
              <a:t>Radical addition reactions have severe limitations in a laboratory environment</a:t>
            </a:r>
          </a:p>
          <a:p>
            <a:endParaRPr lang="en-IN" altLang="en-US" dirty="0"/>
          </a:p>
          <a:p>
            <a:endParaRPr lang="en-IN" altLang="en-US" dirty="0"/>
          </a:p>
          <a:p>
            <a:endParaRPr lang="en-IN" altLang="en-US" dirty="0"/>
          </a:p>
          <a:p>
            <a:endParaRPr lang="en-IN" altLang="en-US" dirty="0"/>
          </a:p>
          <a:p>
            <a:endParaRPr lang="en-IN" altLang="en-US" dirty="0"/>
          </a:p>
          <a:p>
            <a:pPr marL="0" indent="0">
              <a:buNone/>
            </a:pPr>
            <a:endParaRPr lang="en-IN" altLang="en-US" dirty="0"/>
          </a:p>
          <a:p>
            <a:endParaRPr lang="en-IN" altLang="en-US" dirty="0"/>
          </a:p>
          <a:p>
            <a:r>
              <a:rPr lang="en-IN" altLang="en-US" dirty="0"/>
              <a:t>More controlled and more common than laboratory or industrial radical </a:t>
            </a:r>
            <a:r>
              <a:rPr lang="en-US" altLang="en-US" dirty="0"/>
              <a:t>reactions</a:t>
            </a:r>
            <a:endParaRPr lang="en-IN" altLang="en-US" dirty="0"/>
          </a:p>
          <a:p>
            <a:endParaRPr lang="en-IN" altLang="en-US" dirty="0"/>
          </a:p>
          <a:p>
            <a:endParaRPr lang="en-US" altLang="en-US" dirty="0"/>
          </a:p>
        </p:txBody>
      </p:sp>
      <p:pic>
        <p:nvPicPr>
          <p:cNvPr id="12390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698" y="2565664"/>
            <a:ext cx="6599237" cy="379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ut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4"/>
          <p:cNvSpPr>
            <a:spLocks noChangeArrowheads="1"/>
          </p:cNvSpPr>
          <p:nvPr/>
        </p:nvSpPr>
        <p:spPr bwMode="auto">
          <a:xfrm>
            <a:off x="2392363" y="4854575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25955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400" b="1">
                <a:solidFill>
                  <a:srgbClr val="FF0000"/>
                </a:solidFill>
              </a:rPr>
              <a:t>Figure 8.10 </a:t>
            </a:r>
            <a:r>
              <a:rPr lang="en-US" altLang="en-US" sz="3400"/>
              <a:t>- Pathway of Biosynthesis of Prostaglandins from Arachidonic Acid</a:t>
            </a:r>
          </a:p>
        </p:txBody>
      </p:sp>
      <p:pic>
        <p:nvPicPr>
          <p:cNvPr id="125956" name="Picture 6" descr="08_10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0" y="1327150"/>
            <a:ext cx="5230813" cy="621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Reaction Stereochemistry: Addition of H</a:t>
            </a:r>
            <a:r>
              <a:rPr lang="en-US" altLang="en-US" sz="3600" baseline="-25000"/>
              <a:t>2</a:t>
            </a:r>
            <a:r>
              <a:rPr lang="en-US" altLang="en-US" sz="3600"/>
              <a:t>O to an Achiral Alkene</a:t>
            </a:r>
          </a:p>
        </p:txBody>
      </p:sp>
      <p:sp>
        <p:nvSpPr>
          <p:cNvPr id="1280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Majority of biochemical reactions </a:t>
            </a:r>
            <a:r>
              <a:rPr lang="en-IN" altLang="en-US"/>
              <a:t>yield products with chirality centers</a:t>
            </a:r>
            <a:endParaRPr lang="en-US" altLang="en-US"/>
          </a:p>
          <a:p>
            <a:endParaRPr lang="en-US" altLang="en-US"/>
          </a:p>
          <a:p>
            <a:endParaRPr lang="en-IN" altLang="en-US"/>
          </a:p>
          <a:p>
            <a:endParaRPr lang="en-IN" altLang="en-US"/>
          </a:p>
          <a:p>
            <a:endParaRPr lang="en-IN" altLang="en-US"/>
          </a:p>
          <a:p>
            <a:r>
              <a:rPr lang="en-US" altLang="en-US"/>
              <a:t>1-Butene </a:t>
            </a:r>
            <a:r>
              <a:rPr lang="en-IN" altLang="en-US"/>
              <a:t>yields an intermediate secondary carbocation by protonation</a:t>
            </a:r>
          </a:p>
          <a:p>
            <a:r>
              <a:rPr lang="en-IN" altLang="en-US"/>
              <a:t>It reacts with H</a:t>
            </a:r>
            <a:r>
              <a:rPr lang="en-IN" altLang="en-US" baseline="-25000"/>
              <a:t>2</a:t>
            </a:r>
            <a:r>
              <a:rPr lang="en-IN" altLang="en-US"/>
              <a:t>O from either the top </a:t>
            </a:r>
            <a:r>
              <a:rPr lang="en-US" altLang="en-US"/>
              <a:t>or the bottom</a:t>
            </a:r>
          </a:p>
          <a:p>
            <a:r>
              <a:rPr lang="en-IN" altLang="en-US"/>
              <a:t>The two transition states are mirror images</a:t>
            </a:r>
          </a:p>
        </p:txBody>
      </p:sp>
      <p:pic>
        <p:nvPicPr>
          <p:cNvPr id="12800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650" y="2451100"/>
            <a:ext cx="67691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z="3200" b="1">
                <a:solidFill>
                  <a:srgbClr val="FF0000"/>
                </a:solidFill>
              </a:rPr>
              <a:t>Figure 8.11 </a:t>
            </a:r>
            <a:r>
              <a:rPr lang="en-IN" altLang="en-US" sz="3200"/>
              <a:t>- Reaction of H</a:t>
            </a:r>
            <a:r>
              <a:rPr lang="en-IN" altLang="en-US" sz="3200" baseline="-25000"/>
              <a:t>2</a:t>
            </a:r>
            <a:r>
              <a:rPr lang="en-IN" altLang="en-US" sz="3200"/>
              <a:t>O with the Carbocation Resulting from Protonation of 1-Butene</a:t>
            </a:r>
            <a:endParaRPr lang="en-US" altLang="en-US" sz="3200"/>
          </a:p>
        </p:txBody>
      </p:sp>
      <p:pic>
        <p:nvPicPr>
          <p:cNvPr id="130051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43088"/>
            <a:ext cx="8763000" cy="531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Reaction Stereochemistry: Addition of H</a:t>
            </a:r>
            <a:r>
              <a:rPr lang="en-US" altLang="en-US" sz="3600" baseline="-25000"/>
              <a:t>2</a:t>
            </a:r>
            <a:r>
              <a:rPr lang="en-US" altLang="en-US" sz="3600"/>
              <a:t>O to an Achiral Alkene</a:t>
            </a:r>
          </a:p>
        </p:txBody>
      </p:sp>
      <p:sp>
        <p:nvSpPr>
          <p:cNvPr id="132099" name="Content Placeholder 2"/>
          <p:cNvSpPr>
            <a:spLocks noGrp="1"/>
          </p:cNvSpPr>
          <p:nvPr>
            <p:ph idx="1"/>
          </p:nvPr>
        </p:nvSpPr>
        <p:spPr>
          <a:xfrm>
            <a:off x="228601" y="1568873"/>
            <a:ext cx="9494520" cy="5786120"/>
          </a:xfrm>
        </p:spPr>
        <p:txBody>
          <a:bodyPr/>
          <a:lstStyle/>
          <a:p>
            <a:r>
              <a:rPr lang="en-IN" altLang="en-US" sz="2800" dirty="0"/>
              <a:t>Formation of a new chirality </a:t>
            </a:r>
            <a:r>
              <a:rPr lang="en-IN" altLang="en-US" sz="2800" dirty="0" err="1"/>
              <a:t>center</a:t>
            </a:r>
            <a:r>
              <a:rPr lang="en-IN" altLang="en-US" sz="2800" dirty="0"/>
              <a:t> by achiral reactants leads to a racemic mixture of </a:t>
            </a:r>
            <a:r>
              <a:rPr lang="en-IN" altLang="en-US" sz="2800" dirty="0" err="1"/>
              <a:t>enantiomeric</a:t>
            </a:r>
            <a:r>
              <a:rPr lang="en-IN" altLang="en-US" sz="2800" dirty="0"/>
              <a:t> products</a:t>
            </a:r>
          </a:p>
          <a:p>
            <a:r>
              <a:rPr lang="en-US" altLang="en-US" sz="2800" dirty="0"/>
              <a:t>Optically active product </a:t>
            </a:r>
            <a:r>
              <a:rPr lang="en-IN" altLang="en-US" sz="2800" dirty="0"/>
              <a:t>can only result by starting with an optically active reactant or chiral environment</a:t>
            </a:r>
          </a:p>
          <a:p>
            <a:endParaRPr lang="en-IN" altLang="en-US" sz="2800" dirty="0"/>
          </a:p>
          <a:p>
            <a:endParaRPr lang="en-IN" altLang="en-US" sz="2800" dirty="0"/>
          </a:p>
          <a:p>
            <a:endParaRPr lang="en-IN" altLang="en-US" sz="2800" dirty="0"/>
          </a:p>
          <a:p>
            <a:endParaRPr lang="en-IN" altLang="en-US" sz="2800" dirty="0"/>
          </a:p>
          <a:p>
            <a:pPr marL="0" indent="0">
              <a:buNone/>
            </a:pPr>
            <a:endParaRPr lang="en-IN" altLang="en-US" sz="2800" dirty="0"/>
          </a:p>
          <a:p>
            <a:r>
              <a:rPr lang="en-IN" altLang="en-US" sz="2800" i="1" dirty="0"/>
              <a:t>Cis</a:t>
            </a:r>
            <a:r>
              <a:rPr lang="en-IN" altLang="en-US" sz="2800" dirty="0"/>
              <a:t>-</a:t>
            </a:r>
            <a:r>
              <a:rPr lang="en-IN" altLang="en-US" sz="2800" dirty="0" err="1"/>
              <a:t>aconitate</a:t>
            </a:r>
            <a:r>
              <a:rPr lang="en-IN" altLang="en-US" sz="2800" dirty="0"/>
              <a:t> is achiral</a:t>
            </a:r>
          </a:p>
          <a:p>
            <a:pPr lvl="1"/>
            <a:r>
              <a:rPr lang="en-IN" altLang="en-US" sz="2800" dirty="0"/>
              <a:t>Only the enantiomer of the </a:t>
            </a:r>
            <a:r>
              <a:rPr lang="en-US" altLang="en-US" sz="2800" dirty="0"/>
              <a:t>product is formed</a:t>
            </a:r>
            <a:endParaRPr lang="en-IN" altLang="en-US" sz="2800" dirty="0"/>
          </a:p>
        </p:txBody>
      </p:sp>
      <p:pic>
        <p:nvPicPr>
          <p:cNvPr id="13210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952" y="3581400"/>
            <a:ext cx="72580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Reaction Stereochemistry: Addition of H</a:t>
            </a:r>
            <a:r>
              <a:rPr lang="en-US" altLang="en-US" sz="3600" baseline="-25000"/>
              <a:t>2</a:t>
            </a:r>
            <a:r>
              <a:rPr lang="en-US" altLang="en-US" sz="3600"/>
              <a:t>O to a Chiral Alkene</a:t>
            </a:r>
          </a:p>
        </p:txBody>
      </p:sp>
      <p:sp>
        <p:nvSpPr>
          <p:cNvPr id="134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The stereochemistry in acid-catalyzed addition of H</a:t>
            </a:r>
            <a:r>
              <a:rPr lang="en-US" altLang="en-US" baseline="-25000"/>
              <a:t>2</a:t>
            </a:r>
            <a:r>
              <a:rPr lang="en-US" altLang="en-US"/>
              <a:t>O is established by reaction </a:t>
            </a:r>
            <a:r>
              <a:rPr lang="en-IN" altLang="en-US"/>
              <a:t>of H</a:t>
            </a:r>
            <a:r>
              <a:rPr lang="en-IN" altLang="en-US" baseline="-25000"/>
              <a:t>2</a:t>
            </a:r>
            <a:r>
              <a:rPr lang="en-IN" altLang="en-US"/>
              <a:t>O with a carbocation intermediate</a:t>
            </a:r>
          </a:p>
          <a:p>
            <a:pPr lvl="1"/>
            <a:r>
              <a:rPr lang="en-IN" altLang="en-US"/>
              <a:t>Does not contain a plane of symmetry</a:t>
            </a:r>
          </a:p>
          <a:p>
            <a:pPr lvl="1"/>
            <a:r>
              <a:rPr lang="en-IN" altLang="en-US"/>
              <a:t>Chiral because of the chirality </a:t>
            </a:r>
            <a:r>
              <a:rPr lang="en-US" altLang="en-US"/>
              <a:t>center at C4</a:t>
            </a:r>
            <a:endParaRPr lang="en-IN" altLang="en-US"/>
          </a:p>
          <a:p>
            <a:r>
              <a:rPr lang="en-IN" altLang="en-US"/>
              <a:t>Formation of a new chirality center by a chiral reactant leads to unequal amounts of diastereomeric products</a:t>
            </a:r>
          </a:p>
          <a:p>
            <a:r>
              <a:rPr lang="en-IN" altLang="en-US"/>
              <a:t>Products are also optically active, i</a:t>
            </a:r>
            <a:r>
              <a:rPr lang="en-US" altLang="en-US"/>
              <a:t>f the chiral reactant </a:t>
            </a:r>
            <a:r>
              <a:rPr lang="en-IN" altLang="en-US"/>
              <a:t>is optically active because only one enantiomer is used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b="1">
                <a:solidFill>
                  <a:srgbClr val="FF0000"/>
                </a:solidFill>
              </a:rPr>
              <a:t>Figure 8.12 </a:t>
            </a:r>
            <a:r>
              <a:rPr lang="en-US" altLang="en-US" sz="3200"/>
              <a:t>-</a:t>
            </a:r>
            <a:r>
              <a:rPr lang="en-US" altLang="en-US" sz="3200" b="1"/>
              <a:t> </a:t>
            </a:r>
            <a:r>
              <a:rPr lang="en-US" altLang="en-US" sz="3200"/>
              <a:t>Stereochemistry of the Acid-Catalyzed Addition </a:t>
            </a:r>
            <a:r>
              <a:rPr lang="en-IN" altLang="en-US" sz="3200"/>
              <a:t>of H</a:t>
            </a:r>
            <a:r>
              <a:rPr lang="en-IN" altLang="en-US" sz="3200" baseline="-25000"/>
              <a:t>2</a:t>
            </a:r>
            <a:r>
              <a:rPr lang="en-IN" altLang="en-US" sz="3200"/>
              <a:t>O to the Chiral Alkene</a:t>
            </a:r>
            <a:endParaRPr lang="en-US" altLang="en-US" sz="3200"/>
          </a:p>
        </p:txBody>
      </p:sp>
      <p:pic>
        <p:nvPicPr>
          <p:cNvPr id="136195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469412"/>
            <a:ext cx="6010275" cy="603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Worked Example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/>
              <a:t>What products are formed from hydration of 4-methylcyclopentene</a:t>
            </a:r>
            <a:r>
              <a:rPr lang="en-US" altLang="en-US"/>
              <a:t>?</a:t>
            </a:r>
          </a:p>
          <a:p>
            <a:r>
              <a:rPr lang="en-IN" altLang="en-US"/>
              <a:t>Solution:</a:t>
            </a:r>
          </a:p>
          <a:p>
            <a:pPr lvl="1"/>
            <a:endParaRPr lang="en-I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761509"/>
            <a:ext cx="6245225" cy="469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Preparation of Alkenes: A Preview </a:t>
            </a:r>
            <a:br>
              <a:rPr lang="en-US" altLang="en-US" sz="4000" dirty="0"/>
            </a:br>
            <a:r>
              <a:rPr lang="en-US" altLang="en-US" sz="4000" dirty="0"/>
              <a:t>of Elimination Reactions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en-US"/>
              <a:t>Dehydration - Loss of water from an alcohol</a:t>
            </a:r>
          </a:p>
          <a:p>
            <a:pPr lvl="2"/>
            <a:r>
              <a:rPr lang="en-IN" altLang="en-US"/>
              <a:t>Carried out by treating an alcohol </a:t>
            </a:r>
            <a:r>
              <a:rPr lang="en-US" altLang="en-US"/>
              <a:t>with a strong acid</a:t>
            </a:r>
          </a:p>
          <a:p>
            <a:pPr lvl="1"/>
            <a:endParaRPr lang="en-US" altLang="en-US"/>
          </a:p>
          <a:p>
            <a:pPr lvl="1"/>
            <a:endParaRPr lang="en-US" altLang="en-US"/>
          </a:p>
        </p:txBody>
      </p:sp>
      <p:pic>
        <p:nvPicPr>
          <p:cNvPr id="1229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124200"/>
            <a:ext cx="6943725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Summary</a:t>
            </a:r>
            <a:endParaRPr lang="en-US" altLang="en-US"/>
          </a:p>
        </p:txBody>
      </p:sp>
      <p:sp>
        <p:nvSpPr>
          <p:cNvPr id="140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Bromine and </a:t>
            </a:r>
            <a:r>
              <a:rPr lang="en-IN" altLang="en-US"/>
              <a:t>chlorine add to alkenes via three-membered-ring bromonium ion or chloronium ion intermediates to give addition products having anti stereochemistry</a:t>
            </a:r>
          </a:p>
          <a:p>
            <a:r>
              <a:rPr lang="en-IN" altLang="en-US"/>
              <a:t>If water is present during the halogen addition reaction, a halohydrin is </a:t>
            </a:r>
            <a:r>
              <a:rPr lang="en-US" altLang="en-US"/>
              <a:t>formed</a:t>
            </a:r>
          </a:p>
          <a:p>
            <a:r>
              <a:rPr lang="en-US" altLang="en-US"/>
              <a:t>Oxymercuration–</a:t>
            </a:r>
            <a:r>
              <a:rPr lang="en-IN" altLang="en-US"/>
              <a:t>demercuration involves electrophilic addition of Hg</a:t>
            </a:r>
            <a:r>
              <a:rPr lang="en-IN" altLang="en-US" baseline="30000"/>
              <a:t>2+</a:t>
            </a:r>
            <a:r>
              <a:rPr lang="en-IN" altLang="en-US"/>
              <a:t> to an alkene </a:t>
            </a:r>
            <a:r>
              <a:rPr lang="en-US" altLang="en-US"/>
              <a:t>followed </a:t>
            </a:r>
            <a:r>
              <a:rPr lang="en-IN" altLang="en-US"/>
              <a:t>by subsequent treatment of the cation intermediate </a:t>
            </a:r>
            <a:r>
              <a:rPr lang="en-US" altLang="en-US"/>
              <a:t>with NaBH</a:t>
            </a:r>
            <a:r>
              <a:rPr lang="en-US" altLang="en-US" baseline="-25000"/>
              <a:t>4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Summary</a:t>
            </a:r>
            <a:endParaRPr lang="en-US" altLang="en-US"/>
          </a:p>
        </p:txBody>
      </p:sp>
      <p:sp>
        <p:nvSpPr>
          <p:cNvPr id="141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/>
              <a:t>Hydroboration involves addition of borane followed by oxidation of the intermediate organoborane with alkaline H</a:t>
            </a:r>
            <a:r>
              <a:rPr lang="en-IN" altLang="en-US" baseline="-25000"/>
              <a:t>2</a:t>
            </a:r>
            <a:r>
              <a:rPr lang="en-IN" altLang="en-US"/>
              <a:t>O</a:t>
            </a:r>
            <a:r>
              <a:rPr lang="en-IN" altLang="en-US" baseline="-25000"/>
              <a:t>2</a:t>
            </a:r>
          </a:p>
          <a:p>
            <a:r>
              <a:rPr lang="en-US" altLang="en-US"/>
              <a:t>Hydroboration–oxidation </a:t>
            </a:r>
            <a:r>
              <a:rPr lang="en-IN" altLang="en-US"/>
              <a:t>gives the product with non-Markovnikov syn stereochemistry</a:t>
            </a:r>
          </a:p>
          <a:p>
            <a:r>
              <a:rPr lang="en-IN" altLang="en-US"/>
              <a:t>Catalytic hydrogenation is a process in which alkenes are reduced by addition of H</a:t>
            </a:r>
            <a:r>
              <a:rPr lang="en-IN" altLang="en-US" baseline="-25000"/>
              <a:t>2</a:t>
            </a:r>
            <a:r>
              <a:rPr lang="en-IN" altLang="en-US"/>
              <a:t> in the presence of a catalyst</a:t>
            </a:r>
          </a:p>
          <a:p>
            <a:r>
              <a:rPr lang="en-IN" altLang="en-US"/>
              <a:t>Alkenes are oxidized by reaction with a peroxyacid to give </a:t>
            </a:r>
            <a:r>
              <a:rPr lang="en-US" altLang="en-US"/>
              <a:t>epoxides</a:t>
            </a:r>
            <a:endParaRPr lang="en-IN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Summary</a:t>
            </a:r>
            <a:endParaRPr lang="en-US" altLang="en-US"/>
          </a:p>
        </p:txBody>
      </p:sp>
      <p:sp>
        <p:nvSpPr>
          <p:cNvPr id="142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/>
              <a:t>The corresponding cis-1,2-diols can be made directly from alkenes by hydroxylation with OsO</a:t>
            </a:r>
            <a:r>
              <a:rPr lang="en-IN" altLang="en-US" baseline="-25000"/>
              <a:t>4</a:t>
            </a:r>
          </a:p>
          <a:p>
            <a:r>
              <a:rPr lang="en-IN" altLang="en-US"/>
              <a:t>Alkenes react with divalent substances called carbenes, to give cyclopropanes</a:t>
            </a:r>
          </a:p>
          <a:p>
            <a:r>
              <a:rPr lang="en-US" altLang="en-US"/>
              <a:t>Nonhalogenated cyclopropanes are </a:t>
            </a:r>
            <a:r>
              <a:rPr lang="en-IN" altLang="en-US"/>
              <a:t>best prepared by a process </a:t>
            </a:r>
            <a:r>
              <a:rPr lang="en-US" altLang="en-US"/>
              <a:t>called the Simmons–Smith reaction</a:t>
            </a:r>
          </a:p>
          <a:p>
            <a:r>
              <a:rPr lang="en-IN" altLang="en-US"/>
              <a:t>Alkene polymers are formed by chain-reaction polymerization of simple alkenes</a:t>
            </a:r>
            <a:endParaRPr lang="en-US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Worked Example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/>
              <a:t>How many alkene products, including </a:t>
            </a:r>
            <a:r>
              <a:rPr lang="en-IN" altLang="en-US" i="1"/>
              <a:t>E,Z </a:t>
            </a:r>
            <a:r>
              <a:rPr lang="en-IN" altLang="en-US"/>
              <a:t>isomers, might be obtained by dehydration of 3-methyl-3-hexanol with aqueous sulfuric acid?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pPr lvl="1"/>
            <a:endParaRPr lang="en-US" altLang="en-US"/>
          </a:p>
          <a:p>
            <a:pPr lvl="1"/>
            <a:endParaRPr lang="en-US" altLang="en-US"/>
          </a:p>
        </p:txBody>
      </p:sp>
      <p:pic>
        <p:nvPicPr>
          <p:cNvPr id="1434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50" y="3733800"/>
            <a:ext cx="461010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1600"/>
            <a:ext cx="9144000" cy="6172200"/>
          </a:xfrm>
        </p:spPr>
        <p:txBody>
          <a:bodyPr/>
          <a:lstStyle/>
          <a:p>
            <a:r>
              <a:rPr lang="en-US" altLang="en-US"/>
              <a:t>Solution: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pPr lvl="1"/>
            <a:r>
              <a:rPr lang="en-IN" altLang="en-US"/>
              <a:t>It is possible to obtain five alkene products by the dehydration of 3-</a:t>
            </a:r>
            <a:r>
              <a:rPr lang="en-US" altLang="en-US"/>
              <a:t>methyl-3-hexanol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828800"/>
            <a:ext cx="7408863" cy="417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Layers">
  <a:themeElements>
    <a:clrScheme name="Layers 6">
      <a:dk1>
        <a:srgbClr val="000000"/>
      </a:dk1>
      <a:lt1>
        <a:srgbClr val="FFFFE1"/>
      </a:lt1>
      <a:dk2>
        <a:srgbClr val="330033"/>
      </a:dk2>
      <a:lt2>
        <a:srgbClr val="330033"/>
      </a:lt2>
      <a:accent1>
        <a:srgbClr val="CCCC99"/>
      </a:accent1>
      <a:accent2>
        <a:srgbClr val="FF0000"/>
      </a:accent2>
      <a:accent3>
        <a:srgbClr val="FFFFEE"/>
      </a:accent3>
      <a:accent4>
        <a:srgbClr val="000000"/>
      </a:accent4>
      <a:accent5>
        <a:srgbClr val="E2E2CA"/>
      </a:accent5>
      <a:accent6>
        <a:srgbClr val="E70000"/>
      </a:accent6>
      <a:hlink>
        <a:srgbClr val="990033"/>
      </a:hlink>
      <a:folHlink>
        <a:srgbClr val="B2B2B2"/>
      </a:folHlink>
    </a:clrScheme>
    <a:fontScheme name="Layer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ayers 1">
        <a:dk1>
          <a:srgbClr val="993300"/>
        </a:dk1>
        <a:lt1>
          <a:srgbClr val="CCCCCC"/>
        </a:lt1>
        <a:dk2>
          <a:srgbClr val="000000"/>
        </a:dk2>
        <a:lt2>
          <a:srgbClr val="FFFFFF"/>
        </a:lt2>
        <a:accent1>
          <a:srgbClr val="576F2B"/>
        </a:accent1>
        <a:accent2>
          <a:srgbClr val="666699"/>
        </a:accent2>
        <a:accent3>
          <a:srgbClr val="AAAAAA"/>
        </a:accent3>
        <a:accent4>
          <a:srgbClr val="AEAEAE"/>
        </a:accent4>
        <a:accent5>
          <a:srgbClr val="B4BBAC"/>
        </a:accent5>
        <a:accent6>
          <a:srgbClr val="5C5C8A"/>
        </a:accent6>
        <a:hlink>
          <a:srgbClr val="99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2">
        <a:dk1>
          <a:srgbClr val="993300"/>
        </a:dk1>
        <a:lt1>
          <a:srgbClr val="CCCCCC"/>
        </a:lt1>
        <a:dk2>
          <a:srgbClr val="330000"/>
        </a:dk2>
        <a:lt2>
          <a:srgbClr val="FFFFFF"/>
        </a:lt2>
        <a:accent1>
          <a:srgbClr val="996633"/>
        </a:accent1>
        <a:accent2>
          <a:srgbClr val="FF0000"/>
        </a:accent2>
        <a:accent3>
          <a:srgbClr val="ADAAAA"/>
        </a:accent3>
        <a:accent4>
          <a:srgbClr val="AEAEAE"/>
        </a:accent4>
        <a:accent5>
          <a:srgbClr val="CAB8AD"/>
        </a:accent5>
        <a:accent6>
          <a:srgbClr val="E70000"/>
        </a:accent6>
        <a:hlink>
          <a:srgbClr val="FF3300"/>
        </a:hlink>
        <a:folHlink>
          <a:srgbClr val="CC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3">
        <a:dk1>
          <a:srgbClr val="79788A"/>
        </a:dk1>
        <a:lt1>
          <a:srgbClr val="FFFFFF"/>
        </a:lt1>
        <a:dk2>
          <a:srgbClr val="21203C"/>
        </a:dk2>
        <a:lt2>
          <a:srgbClr val="FFFFCC"/>
        </a:lt2>
        <a:accent1>
          <a:srgbClr val="476077"/>
        </a:accent1>
        <a:accent2>
          <a:srgbClr val="676C5A"/>
        </a:accent2>
        <a:accent3>
          <a:srgbClr val="ABABAF"/>
        </a:accent3>
        <a:accent4>
          <a:srgbClr val="DADADA"/>
        </a:accent4>
        <a:accent5>
          <a:srgbClr val="B1B6BD"/>
        </a:accent5>
        <a:accent6>
          <a:srgbClr val="5D6151"/>
        </a:accent6>
        <a:hlink>
          <a:srgbClr val="666699"/>
        </a:hlink>
        <a:folHlink>
          <a:srgbClr val="8CB0A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4">
        <a:dk1>
          <a:srgbClr val="455B41"/>
        </a:dk1>
        <a:lt1>
          <a:srgbClr val="FFFFCC"/>
        </a:lt1>
        <a:dk2>
          <a:srgbClr val="79A994"/>
        </a:dk2>
        <a:lt2>
          <a:srgbClr val="FFFFCC"/>
        </a:lt2>
        <a:accent1>
          <a:srgbClr val="517087"/>
        </a:accent1>
        <a:accent2>
          <a:srgbClr val="666699"/>
        </a:accent2>
        <a:accent3>
          <a:srgbClr val="BED1C8"/>
        </a:accent3>
        <a:accent4>
          <a:srgbClr val="DADAAE"/>
        </a:accent4>
        <a:accent5>
          <a:srgbClr val="B3BBC3"/>
        </a:accent5>
        <a:accent6>
          <a:srgbClr val="5C5C8A"/>
        </a:accent6>
        <a:hlink>
          <a:srgbClr val="993300"/>
        </a:hlink>
        <a:folHlink>
          <a:srgbClr val="A4AF6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5">
        <a:dk1>
          <a:srgbClr val="330000"/>
        </a:dk1>
        <a:lt1>
          <a:srgbClr val="FF9900"/>
        </a:lt1>
        <a:dk2>
          <a:srgbClr val="FFFFFF"/>
        </a:dk2>
        <a:lt2>
          <a:srgbClr val="8B3111"/>
        </a:lt2>
        <a:accent1>
          <a:srgbClr val="DD6D07"/>
        </a:accent1>
        <a:accent2>
          <a:srgbClr val="CC9900"/>
        </a:accent2>
        <a:accent3>
          <a:srgbClr val="FFCAAA"/>
        </a:accent3>
        <a:accent4>
          <a:srgbClr val="2A0000"/>
        </a:accent4>
        <a:accent5>
          <a:srgbClr val="EBBAAA"/>
        </a:accent5>
        <a:accent6>
          <a:srgbClr val="B98A00"/>
        </a:accent6>
        <a:hlink>
          <a:srgbClr val="CC330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6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CCCC99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E2E2CA"/>
        </a:accent5>
        <a:accent6>
          <a:srgbClr val="E70000"/>
        </a:accent6>
        <a:hlink>
          <a:srgbClr val="9900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7">
        <a:dk1>
          <a:srgbClr val="000000"/>
        </a:dk1>
        <a:lt1>
          <a:srgbClr val="FFFFFF"/>
        </a:lt1>
        <a:dk2>
          <a:srgbClr val="000000"/>
        </a:dk2>
        <a:lt2>
          <a:srgbClr val="891411"/>
        </a:lt2>
        <a:accent1>
          <a:srgbClr val="4F917E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B2C7C0"/>
        </a:accent5>
        <a:accent6>
          <a:srgbClr val="B98A00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8">
        <a:dk1>
          <a:srgbClr val="000000"/>
        </a:dk1>
        <a:lt1>
          <a:srgbClr val="FFFFFF"/>
        </a:lt1>
        <a:dk2>
          <a:srgbClr val="CC0000"/>
        </a:dk2>
        <a:lt2>
          <a:srgbClr val="999966"/>
        </a:lt2>
        <a:accent1>
          <a:srgbClr val="CCCCCC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B9B95C"/>
        </a:accent6>
        <a:hlink>
          <a:srgbClr val="666699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9">
        <a:dk1>
          <a:srgbClr val="000000"/>
        </a:dk1>
        <a:lt1>
          <a:srgbClr val="FFFFFF"/>
        </a:lt1>
        <a:dk2>
          <a:srgbClr val="FF0000"/>
        </a:dk2>
        <a:lt2>
          <a:srgbClr val="009999"/>
        </a:lt2>
        <a:accent1>
          <a:srgbClr val="C7B505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E0D7AA"/>
        </a:accent5>
        <a:accent6>
          <a:srgbClr val="E7E75C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10">
        <a:dk1>
          <a:srgbClr val="000000"/>
        </a:dk1>
        <a:lt1>
          <a:srgbClr val="FFFFFF"/>
        </a:lt1>
        <a:dk2>
          <a:srgbClr val="660033"/>
        </a:dk2>
        <a:lt2>
          <a:srgbClr val="666699"/>
        </a:lt2>
        <a:accent1>
          <a:srgbClr val="95A3D1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C8CEE5"/>
        </a:accent5>
        <a:accent6>
          <a:srgbClr val="E7E75C"/>
        </a:accent6>
        <a:hlink>
          <a:srgbClr val="5A84D8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3907</TotalTime>
  <Words>2914</Words>
  <Application>Microsoft Office PowerPoint</Application>
  <PresentationFormat>사용자 지정</PresentationFormat>
  <Paragraphs>503</Paragraphs>
  <Slides>72</Slides>
  <Notes>64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81" baseType="lpstr">
      <vt:lpstr>Monotype Sorts</vt:lpstr>
      <vt:lpstr>MS PGothic</vt:lpstr>
      <vt:lpstr>MS PGothic</vt:lpstr>
      <vt:lpstr>Arial</vt:lpstr>
      <vt:lpstr>Calibri</vt:lpstr>
      <vt:lpstr>Tahoma</vt:lpstr>
      <vt:lpstr>Times New Roman</vt:lpstr>
      <vt:lpstr>Wingdings</vt:lpstr>
      <vt:lpstr>1_Layers</vt:lpstr>
      <vt:lpstr>Chapter 8 Alkenes: Reactions and Synthesis</vt:lpstr>
      <vt:lpstr>Learning Objectives</vt:lpstr>
      <vt:lpstr>Learning Objectives</vt:lpstr>
      <vt:lpstr>Learning Objectives</vt:lpstr>
      <vt:lpstr>Diverse Reactions of Alkenes</vt:lpstr>
      <vt:lpstr>Preparation of Alkenes: A Preview  of Elimination Reactions</vt:lpstr>
      <vt:lpstr>Preparation of Alkenes: A Preview  of Elimination Reactions</vt:lpstr>
      <vt:lpstr>Worked Example</vt:lpstr>
      <vt:lpstr>Worked Example</vt:lpstr>
      <vt:lpstr>Halogenation of Alkenes: Addition of X2</vt:lpstr>
      <vt:lpstr>Halogenation of Alkenes: Addition of X2</vt:lpstr>
      <vt:lpstr>Mechanism of Bromine Addition</vt:lpstr>
      <vt:lpstr>Mechanism of Bromine Addition</vt:lpstr>
      <vt:lpstr>Mechanism of Bromine Addition</vt:lpstr>
      <vt:lpstr>Worked Example </vt:lpstr>
      <vt:lpstr>Worked Example </vt:lpstr>
      <vt:lpstr>Halohydrins from Alkenes: Addition of HOX</vt:lpstr>
      <vt:lpstr>Figure 8.1 - Mechanism</vt:lpstr>
      <vt:lpstr>Halohydrins from Alkenes: Addition of HOX</vt:lpstr>
      <vt:lpstr>Worked Example </vt:lpstr>
      <vt:lpstr>Hydration of Alkenes: Addition of H2O by Oxymercuration</vt:lpstr>
      <vt:lpstr>Figure 8.2 - Mechanism</vt:lpstr>
      <vt:lpstr>Hydration of Alkenes: Addition of H2O by Oxymercuration</vt:lpstr>
      <vt:lpstr>Oxymercuration Intermediates</vt:lpstr>
      <vt:lpstr>Worked Examples</vt:lpstr>
      <vt:lpstr>Worked Examples</vt:lpstr>
      <vt:lpstr>Hydration of Alkenes: Addition of H2O by Hydroboration</vt:lpstr>
      <vt:lpstr> </vt:lpstr>
      <vt:lpstr>Hydration of Alkenes: Addition of H2O by Hydroboration</vt:lpstr>
      <vt:lpstr>Hydroboration</vt:lpstr>
      <vt:lpstr>Worked Example</vt:lpstr>
      <vt:lpstr>Reduction of Alkenes: Hydrogenation</vt:lpstr>
      <vt:lpstr>Reduction of Alkenes:  Hydrogenation</vt:lpstr>
      <vt:lpstr>Figure 8.5 - Mechanism</vt:lpstr>
      <vt:lpstr>Reduction of Alkenes:  Hydrogenation</vt:lpstr>
      <vt:lpstr>Reduction of Alkenes:  Hydrogenation</vt:lpstr>
      <vt:lpstr>Figure 8.7 - Reduction of the Carbon–Carbon Double Bond in Trans-crotonyl ACP</vt:lpstr>
      <vt:lpstr>Worked Example</vt:lpstr>
      <vt:lpstr>Worked Example</vt:lpstr>
      <vt:lpstr>Oxidation of Alkenes: Epoxidation and Hydroxylation</vt:lpstr>
      <vt:lpstr>Oxidation of Alkenes: Epoxidation and Hydroxylation</vt:lpstr>
      <vt:lpstr>Oxidation of Alkenes: Epoxidation and Hydroxylation</vt:lpstr>
      <vt:lpstr>Worked Example</vt:lpstr>
      <vt:lpstr>Oxidation of Alkenes: Cleavage to Carbonyl Compounds</vt:lpstr>
      <vt:lpstr>Oxidation of Alkenes: Cleavage to Carbonyl Compounds</vt:lpstr>
      <vt:lpstr>Oxidation of Alkenes: Cleavage to Carbonyl Compounds</vt:lpstr>
      <vt:lpstr>Oxidation of Alkenes: Cleavage to Carbonyl Compounds</vt:lpstr>
      <vt:lpstr>Worked Example</vt:lpstr>
      <vt:lpstr>Addition of Carbenes to Alkenes: Cyclopropane Synthesis</vt:lpstr>
      <vt:lpstr>Figure 8.8 - Mechanism</vt:lpstr>
      <vt:lpstr>Figure 8.9 - The Structure of Dichlorocarbene</vt:lpstr>
      <vt:lpstr>Addition of Carbenes to Alkenes: Cyclopropane Synthesis</vt:lpstr>
      <vt:lpstr>Simmons-Smith Reaction</vt:lpstr>
      <vt:lpstr>Worked Example</vt:lpstr>
      <vt:lpstr>Radical Additions to Alkenes:  Chain-Growth Polymers</vt:lpstr>
      <vt:lpstr>Radical Additions to Alkenes:  Chain-Growth Polymers</vt:lpstr>
      <vt:lpstr>Radical Additions to Alkenes:  Chain-Growth Polymers</vt:lpstr>
      <vt:lpstr>Radical Additions to Alkenes:  Chain-Growth Polymers</vt:lpstr>
      <vt:lpstr>Radical Additions to Alkenes:  Chain-Growth Polymers</vt:lpstr>
      <vt:lpstr>Table 8.1 - Some Alkene Polymers and Their Uses</vt:lpstr>
      <vt:lpstr>Worked Example</vt:lpstr>
      <vt:lpstr>Biological Additions of Radicals to Alkenes</vt:lpstr>
      <vt:lpstr>Figure 8.10 - Pathway of Biosynthesis of Prostaglandins from Arachidonic Acid</vt:lpstr>
      <vt:lpstr>Reaction Stereochemistry: Addition of H2O to an Achiral Alkene</vt:lpstr>
      <vt:lpstr>Figure 8.11 - Reaction of H2O with the Carbocation Resulting from Protonation of 1-Butene</vt:lpstr>
      <vt:lpstr>Reaction Stereochemistry: Addition of H2O to an Achiral Alkene</vt:lpstr>
      <vt:lpstr>Reaction Stereochemistry: Addition of H2O to a Chiral Alkene</vt:lpstr>
      <vt:lpstr>Figure 8.12 - Stereochemistry of the Acid-Catalyzed Addition of H2O to the Chiral Alkene</vt:lpstr>
      <vt:lpstr>Worked Example</vt:lpstr>
      <vt:lpstr>Summary</vt:lpstr>
      <vt:lpstr>Summary</vt:lpstr>
      <vt:lpstr>Summary</vt:lpstr>
    </vt:vector>
  </TitlesOfParts>
  <Company>University of Toronto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7. Alkenes: Reactions and Synthesis</dc:title>
  <dc:creator>Ronald Kluger</dc:creator>
  <cp:lastModifiedBy>노원엽</cp:lastModifiedBy>
  <cp:revision>386</cp:revision>
  <dcterms:created xsi:type="dcterms:W3CDTF">2010-09-24T03:36:10Z</dcterms:created>
  <dcterms:modified xsi:type="dcterms:W3CDTF">2021-05-11T13:58:51Z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2</vt:i4>
  </property>
  <property fmtid="{D5CDD505-2E9C-101B-9397-08002B2CF9AE}" pid="6" name="ScreenUsage">
    <vt:i4>2</vt:i4>
  </property>
  <property fmtid="{D5CDD505-2E9C-101B-9397-08002B2CF9AE}" pid="7" name="MailAddress">
    <vt:lpwstr/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false</vt:bool>
  </property>
  <property fmtid="{D5CDD505-2E9C-101B-9397-08002B2CF9AE}" pid="20" name="NavBtnPos">
    <vt:i4>4</vt:i4>
  </property>
  <property fmtid="{D5CDD505-2E9C-101B-9397-08002B2CF9AE}" pid="21" name="OutputDir">
    <vt:lpwstr>C:\My Documents\My Webs\Courses\CHM138\docs2\</vt:lpwstr>
  </property>
</Properties>
</file>